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18"/>
  </p:notesMasterIdLst>
  <p:handoutMasterIdLst>
    <p:handoutMasterId r:id="rId19"/>
  </p:handoutMasterIdLst>
  <p:sldIdLst>
    <p:sldId id="256" r:id="rId2"/>
    <p:sldId id="257" r:id="rId3"/>
    <p:sldId id="258" r:id="rId4"/>
    <p:sldId id="269" r:id="rId5"/>
    <p:sldId id="268" r:id="rId6"/>
    <p:sldId id="270" r:id="rId7"/>
    <p:sldId id="259" r:id="rId8"/>
    <p:sldId id="260" r:id="rId9"/>
    <p:sldId id="261" r:id="rId10"/>
    <p:sldId id="262" r:id="rId11"/>
    <p:sldId id="263" r:id="rId12"/>
    <p:sldId id="271" r:id="rId13"/>
    <p:sldId id="264" r:id="rId14"/>
    <p:sldId id="265" r:id="rId15"/>
    <p:sldId id="266" r:id="rId16"/>
    <p:sldId id="267" r:id="rId17"/>
  </p:sldIdLst>
  <p:sldSz cx="6858000" cy="9144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83" d="100"/>
          <a:sy n="83" d="100"/>
        </p:scale>
        <p:origin x="3018" y="102"/>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MY"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8ED3B69-2985-4EB2-8679-691614E5E47B}" type="datetimeFigureOut">
              <a:rPr lang="en-MY" smtClean="0"/>
              <a:t>1/3/2021</a:t>
            </a:fld>
            <a:endParaRPr lang="en-MY" dirty="0"/>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MY" dirty="0"/>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EA0BAF5-6218-4DEC-94A8-5CF496D1C2B4}" type="slidenum">
              <a:rPr lang="en-MY" smtClean="0"/>
              <a:t>‹#›</a:t>
            </a:fld>
            <a:endParaRPr lang="en-MY" dirty="0"/>
          </a:p>
        </p:txBody>
      </p:sp>
    </p:spTree>
    <p:extLst>
      <p:ext uri="{BB962C8B-B14F-4D97-AF65-F5344CB8AC3E}">
        <p14:creationId xmlns:p14="http://schemas.microsoft.com/office/powerpoint/2010/main" val="6985049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MY"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11E97DD-4C3B-4CC0-9975-EBF29712C953}" type="datetimeFigureOut">
              <a:rPr lang="en-MY" smtClean="0"/>
              <a:t>1/3/2021</a:t>
            </a:fld>
            <a:endParaRPr lang="en-MY" dirty="0"/>
          </a:p>
        </p:txBody>
      </p:sp>
      <p:sp>
        <p:nvSpPr>
          <p:cNvPr id="4" name="Slide Image Placeholder 3"/>
          <p:cNvSpPr>
            <a:spLocks noGrp="1" noRot="1" noChangeAspect="1"/>
          </p:cNvSpPr>
          <p:nvPr>
            <p:ph type="sldImg" idx="2"/>
          </p:nvPr>
        </p:nvSpPr>
        <p:spPr>
          <a:xfrm>
            <a:off x="2003425" y="744538"/>
            <a:ext cx="2790825" cy="3722687"/>
          </a:xfrm>
          <a:prstGeom prst="rect">
            <a:avLst/>
          </a:prstGeom>
          <a:noFill/>
          <a:ln w="12700">
            <a:solidFill>
              <a:prstClr val="black"/>
            </a:solidFill>
          </a:ln>
        </p:spPr>
        <p:txBody>
          <a:bodyPr vert="horz" lIns="91440" tIns="45720" rIns="91440" bIns="45720" rtlCol="0" anchor="ctr"/>
          <a:lstStyle/>
          <a:p>
            <a:endParaRPr lang="en-MY"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MY"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8DF63CC-4BF8-4F45-9A3B-77D3BCD134CD}" type="slidenum">
              <a:rPr lang="en-MY" smtClean="0"/>
              <a:t>‹#›</a:t>
            </a:fld>
            <a:endParaRPr lang="en-MY" dirty="0"/>
          </a:p>
        </p:txBody>
      </p:sp>
    </p:spTree>
    <p:extLst>
      <p:ext uri="{BB962C8B-B14F-4D97-AF65-F5344CB8AC3E}">
        <p14:creationId xmlns:p14="http://schemas.microsoft.com/office/powerpoint/2010/main" val="245445342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03425" y="744538"/>
            <a:ext cx="2790825" cy="3722687"/>
          </a:xfrm>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98DF63CC-4BF8-4F45-9A3B-77D3BCD134CD}" type="slidenum">
              <a:rPr lang="en-MY" smtClean="0"/>
              <a:t>2</a:t>
            </a:fld>
            <a:endParaRPr lang="en-MY" dirty="0"/>
          </a:p>
        </p:txBody>
      </p:sp>
    </p:spTree>
    <p:extLst>
      <p:ext uri="{BB962C8B-B14F-4D97-AF65-F5344CB8AC3E}">
        <p14:creationId xmlns:p14="http://schemas.microsoft.com/office/powerpoint/2010/main" val="265682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03425" y="744538"/>
            <a:ext cx="2790825" cy="3722687"/>
          </a:xfrm>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98DF63CC-4BF8-4F45-9A3B-77D3BCD134CD}" type="slidenum">
              <a:rPr lang="en-MY" smtClean="0"/>
              <a:t>7</a:t>
            </a:fld>
            <a:endParaRPr lang="en-MY" dirty="0"/>
          </a:p>
        </p:txBody>
      </p:sp>
    </p:spTree>
    <p:extLst>
      <p:ext uri="{BB962C8B-B14F-4D97-AF65-F5344CB8AC3E}">
        <p14:creationId xmlns:p14="http://schemas.microsoft.com/office/powerpoint/2010/main" val="265682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98DF63CC-4BF8-4F45-9A3B-77D3BCD134CD}" type="slidenum">
              <a:rPr lang="en-MY" smtClean="0"/>
              <a:t>8</a:t>
            </a:fld>
            <a:endParaRPr lang="en-MY" dirty="0"/>
          </a:p>
        </p:txBody>
      </p:sp>
    </p:spTree>
    <p:extLst>
      <p:ext uri="{BB962C8B-B14F-4D97-AF65-F5344CB8AC3E}">
        <p14:creationId xmlns:p14="http://schemas.microsoft.com/office/powerpoint/2010/main" val="1125217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03425" y="744538"/>
            <a:ext cx="2790825" cy="3722687"/>
          </a:xfrm>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98DF63CC-4BF8-4F45-9A3B-77D3BCD134CD}" type="slidenum">
              <a:rPr lang="en-MY" smtClean="0"/>
              <a:t>13</a:t>
            </a:fld>
            <a:endParaRPr lang="en-MY" dirty="0"/>
          </a:p>
        </p:txBody>
      </p:sp>
    </p:spTree>
    <p:extLst>
      <p:ext uri="{BB962C8B-B14F-4D97-AF65-F5344CB8AC3E}">
        <p14:creationId xmlns:p14="http://schemas.microsoft.com/office/powerpoint/2010/main" val="265682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03425" y="744538"/>
            <a:ext cx="2790825" cy="3722687"/>
          </a:xfrm>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98DF63CC-4BF8-4F45-9A3B-77D3BCD134CD}" type="slidenum">
              <a:rPr lang="en-MY" smtClean="0"/>
              <a:t>15</a:t>
            </a:fld>
            <a:endParaRPr lang="en-MY" dirty="0"/>
          </a:p>
        </p:txBody>
      </p:sp>
    </p:spTree>
    <p:extLst>
      <p:ext uri="{BB962C8B-B14F-4D97-AF65-F5344CB8AC3E}">
        <p14:creationId xmlns:p14="http://schemas.microsoft.com/office/powerpoint/2010/main" val="265682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540001"/>
            <a:ext cx="5657850" cy="3458633"/>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514350" y="6096000"/>
            <a:ext cx="4846320" cy="14224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A0FBA0-4902-4E86-9D5A-42690109573A}" type="datetime1">
              <a:rPr lang="en-MY" smtClean="0"/>
              <a:t>1/3/2021</a:t>
            </a:fld>
            <a:endParaRPr lang="en-MY" dirty="0"/>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C67175-C581-473E-BB69-22A4A1146C0F}" type="datetime1">
              <a:rPr lang="en-MY" smtClean="0"/>
              <a:t>1/3/2021</a:t>
            </a:fld>
            <a:endParaRPr lang="en-MY" dirty="0"/>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314450" cy="7802033"/>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307AB2-C19D-4EEE-BB0A-3263476BE103}" type="datetime1">
              <a:rPr lang="en-MY" smtClean="0"/>
              <a:t>1/3/2021</a:t>
            </a:fld>
            <a:endParaRPr lang="en-MY" dirty="0"/>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F62687-83BC-478A-BF58-8E9B7D1254E0}" type="datetime1">
              <a:rPr lang="en-MY" smtClean="0"/>
              <a:t>1/3/2021</a:t>
            </a:fld>
            <a:endParaRPr lang="en-MY" dirty="0"/>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7315200"/>
            <a:ext cx="5744765" cy="1557867"/>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541735" y="5137151"/>
            <a:ext cx="4601765" cy="21780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5F1D30-C908-4A92-A82F-F3FD5D6C843C}" type="datetime1">
              <a:rPr lang="en-MY" smtClean="0"/>
              <a:t>1/3/2021</a:t>
            </a:fld>
            <a:endParaRPr lang="en-MY" dirty="0"/>
          </a:p>
        </p:txBody>
      </p:sp>
      <p:sp>
        <p:nvSpPr>
          <p:cNvPr id="5" name="Footer Placeholder 4"/>
          <p:cNvSpPr>
            <a:spLocks noGrp="1"/>
          </p:cNvSpPr>
          <p:nvPr>
            <p:ph type="ftr" sz="quarter" idx="11"/>
          </p:nvPr>
        </p:nvSpPr>
        <p:spPr/>
        <p:txBody>
          <a:bodyPr/>
          <a:lstStyle/>
          <a:p>
            <a:endParaRPr lang="en-MY" dirty="0"/>
          </a:p>
        </p:txBody>
      </p:sp>
      <p:sp>
        <p:nvSpPr>
          <p:cNvPr id="6" name="Slide Number Placeholder 5"/>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3147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42F49C-33E5-41F1-8DEF-77C4C9CCE5EB}" type="datetime1">
              <a:rPr lang="en-MY" smtClean="0"/>
              <a:t>1/3/2021</a:t>
            </a:fld>
            <a:endParaRPr lang="en-MY" dirty="0"/>
          </a:p>
        </p:txBody>
      </p:sp>
      <p:sp>
        <p:nvSpPr>
          <p:cNvPr id="6" name="Footer Placeholder 5"/>
          <p:cNvSpPr>
            <a:spLocks noGrp="1"/>
          </p:cNvSpPr>
          <p:nvPr>
            <p:ph type="ftr" sz="quarter" idx="11"/>
          </p:nvPr>
        </p:nvSpPr>
        <p:spPr/>
        <p:txBody>
          <a:bodyPr/>
          <a:lstStyle/>
          <a:p>
            <a:endParaRPr lang="en-MY" dirty="0"/>
          </a:p>
        </p:txBody>
      </p:sp>
      <p:sp>
        <p:nvSpPr>
          <p:cNvPr id="7" name="Slide Number Placeholder 6"/>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3147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3147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8DF323B-8387-468D-A50B-67065557297F}" type="datetime1">
              <a:rPr lang="en-MY" smtClean="0"/>
              <a:t>1/3/2021</a:t>
            </a:fld>
            <a:endParaRPr lang="en-MY" dirty="0"/>
          </a:p>
        </p:txBody>
      </p:sp>
      <p:sp>
        <p:nvSpPr>
          <p:cNvPr id="8" name="Footer Placeholder 7"/>
          <p:cNvSpPr>
            <a:spLocks noGrp="1"/>
          </p:cNvSpPr>
          <p:nvPr>
            <p:ph type="ftr" sz="quarter" idx="11"/>
          </p:nvPr>
        </p:nvSpPr>
        <p:spPr/>
        <p:txBody>
          <a:bodyPr/>
          <a:lstStyle/>
          <a:p>
            <a:endParaRPr lang="en-MY" dirty="0"/>
          </a:p>
        </p:txBody>
      </p:sp>
      <p:sp>
        <p:nvSpPr>
          <p:cNvPr id="9" name="Slide Number Placeholder 8"/>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1C8759-2F55-4892-9900-DA86D18A347F}" type="datetime1">
              <a:rPr lang="en-MY" smtClean="0"/>
              <a:t>1/3/2021</a:t>
            </a:fld>
            <a:endParaRPr lang="en-MY" dirty="0"/>
          </a:p>
        </p:txBody>
      </p:sp>
      <p:sp>
        <p:nvSpPr>
          <p:cNvPr id="4" name="Footer Placeholder 3"/>
          <p:cNvSpPr>
            <a:spLocks noGrp="1"/>
          </p:cNvSpPr>
          <p:nvPr>
            <p:ph type="ftr" sz="quarter" idx="11"/>
          </p:nvPr>
        </p:nvSpPr>
        <p:spPr/>
        <p:txBody>
          <a:bodyPr/>
          <a:lstStyle/>
          <a:p>
            <a:endParaRPr lang="en-MY" dirty="0"/>
          </a:p>
        </p:txBody>
      </p:sp>
      <p:sp>
        <p:nvSpPr>
          <p:cNvPr id="5" name="Slide Number Placeholder 4"/>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2D6DB4-2040-4831-87B0-94C4DA0991A3}" type="datetime1">
              <a:rPr lang="en-MY" smtClean="0"/>
              <a:t>1/3/2021</a:t>
            </a:fld>
            <a:endParaRPr lang="en-MY" dirty="0"/>
          </a:p>
        </p:txBody>
      </p:sp>
      <p:sp>
        <p:nvSpPr>
          <p:cNvPr id="3" name="Footer Placeholder 2"/>
          <p:cNvSpPr>
            <a:spLocks noGrp="1"/>
          </p:cNvSpPr>
          <p:nvPr>
            <p:ph type="ftr" sz="quarter" idx="11"/>
          </p:nvPr>
        </p:nvSpPr>
        <p:spPr/>
        <p:txBody>
          <a:bodyPr/>
          <a:lstStyle/>
          <a:p>
            <a:endParaRPr lang="en-MY" dirty="0"/>
          </a:p>
        </p:txBody>
      </p:sp>
      <p:sp>
        <p:nvSpPr>
          <p:cNvPr id="4" name="Slide Number Placeholder 3"/>
          <p:cNvSpPr>
            <a:spLocks noGrp="1"/>
          </p:cNvSpPr>
          <p:nvPr>
            <p:ph type="sldNum" sz="quarter" idx="12"/>
          </p:nvPr>
        </p:nvSpPr>
        <p:spPr/>
        <p:txBody>
          <a:bodyPr/>
          <a:lstStyle/>
          <a:p>
            <a:fld id="{04C99994-2C91-4A6F-994B-90003D3E5A39}" type="slidenum">
              <a:rPr lang="en-MY" smtClean="0"/>
              <a:t>‹#›</a:t>
            </a:fld>
            <a:endParaRPr lang="en-MY"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1" y="7327392"/>
            <a:ext cx="5829300" cy="79248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228600" y="8128000"/>
            <a:ext cx="5829301" cy="812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E1C30C-326C-4218-9EB2-B49E7FA9F5AE}" type="datetime1">
              <a:rPr lang="en-MY" smtClean="0"/>
              <a:t>1/3/2021</a:t>
            </a:fld>
            <a:endParaRPr lang="en-MY" dirty="0"/>
          </a:p>
        </p:txBody>
      </p:sp>
      <p:sp>
        <p:nvSpPr>
          <p:cNvPr id="6" name="Footer Placeholder 5"/>
          <p:cNvSpPr>
            <a:spLocks noGrp="1"/>
          </p:cNvSpPr>
          <p:nvPr>
            <p:ph type="ftr" sz="quarter" idx="11"/>
          </p:nvPr>
        </p:nvSpPr>
        <p:spPr/>
        <p:txBody>
          <a:bodyPr/>
          <a:lstStyle/>
          <a:p>
            <a:endParaRPr lang="en-MY" dirty="0"/>
          </a:p>
        </p:txBody>
      </p:sp>
      <p:sp>
        <p:nvSpPr>
          <p:cNvPr id="7" name="Slide Number Placeholder 6"/>
          <p:cNvSpPr>
            <a:spLocks noGrp="1"/>
          </p:cNvSpPr>
          <p:nvPr>
            <p:ph type="sldNum" sz="quarter" idx="12"/>
          </p:nvPr>
        </p:nvSpPr>
        <p:spPr/>
        <p:txBody>
          <a:bodyPr/>
          <a:lstStyle/>
          <a:p>
            <a:fld id="{04C99994-2C91-4A6F-994B-90003D3E5A39}" type="slidenum">
              <a:rPr lang="en-MY" smtClean="0"/>
              <a:t>‹#›</a:t>
            </a:fld>
            <a:endParaRPr lang="en-MY" dirty="0"/>
          </a:p>
        </p:txBody>
      </p:sp>
      <p:sp>
        <p:nvSpPr>
          <p:cNvPr id="9" name="Content Placeholder 8"/>
          <p:cNvSpPr>
            <a:spLocks noGrp="1"/>
          </p:cNvSpPr>
          <p:nvPr>
            <p:ph sz="quarter" idx="13"/>
          </p:nvPr>
        </p:nvSpPr>
        <p:spPr>
          <a:xfrm>
            <a:off x="228600" y="508000"/>
            <a:ext cx="5829300" cy="65904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314" y="7327037"/>
            <a:ext cx="5829300" cy="792835"/>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6343650" cy="731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26314" y="8128000"/>
            <a:ext cx="5829300" cy="816864"/>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DC95E295-B845-4E53-8B6B-8F580E4BCB13}" type="datetime1">
              <a:rPr lang="en-MY" smtClean="0"/>
              <a:t>1/3/2021</a:t>
            </a:fld>
            <a:endParaRPr lang="en-MY" dirty="0"/>
          </a:p>
        </p:txBody>
      </p:sp>
      <p:sp>
        <p:nvSpPr>
          <p:cNvPr id="9" name="Slide Number Placeholder 8"/>
          <p:cNvSpPr>
            <a:spLocks noGrp="1"/>
          </p:cNvSpPr>
          <p:nvPr>
            <p:ph type="sldNum" sz="quarter" idx="11"/>
          </p:nvPr>
        </p:nvSpPr>
        <p:spPr/>
        <p:txBody>
          <a:bodyPr/>
          <a:lstStyle/>
          <a:p>
            <a:fld id="{04C99994-2C91-4A6F-994B-90003D3E5A39}" type="slidenum">
              <a:rPr lang="en-MY" smtClean="0"/>
              <a:t>‹#›</a:t>
            </a:fld>
            <a:endParaRPr lang="en-MY" dirty="0"/>
          </a:p>
        </p:txBody>
      </p:sp>
      <p:sp>
        <p:nvSpPr>
          <p:cNvPr id="10" name="Footer Placeholder 9"/>
          <p:cNvSpPr>
            <a:spLocks noGrp="1"/>
          </p:cNvSpPr>
          <p:nvPr>
            <p:ph type="ftr" sz="quarter" idx="12"/>
          </p:nvPr>
        </p:nvSpPr>
        <p:spPr/>
        <p:txBody>
          <a:bodyPr/>
          <a:lstStyle/>
          <a:p>
            <a:endParaRPr lang="en-MY"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5715000" cy="1524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42900" y="2133600"/>
            <a:ext cx="5715000" cy="6400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6343650" y="0"/>
            <a:ext cx="514350"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6343650" y="7315200"/>
            <a:ext cx="51435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6398841" y="7531947"/>
            <a:ext cx="411480" cy="52832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4C99994-2C91-4A6F-994B-90003D3E5A39}" type="slidenum">
              <a:rPr lang="en-MY" smtClean="0"/>
              <a:t>‹#›</a:t>
            </a:fld>
            <a:endParaRPr lang="en-MY" dirty="0"/>
          </a:p>
        </p:txBody>
      </p:sp>
      <p:sp>
        <p:nvSpPr>
          <p:cNvPr id="5" name="Footer Placeholder 4"/>
          <p:cNvSpPr>
            <a:spLocks noGrp="1"/>
          </p:cNvSpPr>
          <p:nvPr>
            <p:ph type="ftr" sz="quarter" idx="3"/>
          </p:nvPr>
        </p:nvSpPr>
        <p:spPr>
          <a:xfrm rot="16200000">
            <a:off x="4999726" y="5505027"/>
            <a:ext cx="3156375" cy="274320"/>
          </a:xfrm>
          <a:prstGeom prst="rect">
            <a:avLst/>
          </a:prstGeom>
        </p:spPr>
        <p:txBody>
          <a:bodyPr vert="horz" lIns="91440" tIns="45720" rIns="91440" bIns="45720" rtlCol="0" anchor="ctr"/>
          <a:lstStyle>
            <a:lvl1pPr algn="r">
              <a:defRPr sz="1200">
                <a:solidFill>
                  <a:schemeClr val="bg2"/>
                </a:solidFill>
              </a:defRPr>
            </a:lvl1pPr>
          </a:lstStyle>
          <a:p>
            <a:endParaRPr lang="en-MY" dirty="0"/>
          </a:p>
        </p:txBody>
      </p:sp>
      <p:sp>
        <p:nvSpPr>
          <p:cNvPr id="4" name="Date Placeholder 3"/>
          <p:cNvSpPr>
            <a:spLocks noGrp="1"/>
          </p:cNvSpPr>
          <p:nvPr>
            <p:ph type="dt" sz="half" idx="2"/>
          </p:nvPr>
        </p:nvSpPr>
        <p:spPr>
          <a:xfrm rot="16200000">
            <a:off x="4952314" y="2301240"/>
            <a:ext cx="3251199" cy="274320"/>
          </a:xfrm>
          <a:prstGeom prst="rect">
            <a:avLst/>
          </a:prstGeom>
        </p:spPr>
        <p:txBody>
          <a:bodyPr vert="horz" lIns="91440" tIns="45720" rIns="91440" bIns="45720" rtlCol="0" anchor="ctr"/>
          <a:lstStyle>
            <a:lvl1pPr algn="l">
              <a:defRPr sz="1200">
                <a:solidFill>
                  <a:schemeClr val="bg2"/>
                </a:solidFill>
              </a:defRPr>
            </a:lvl1pPr>
          </a:lstStyle>
          <a:p>
            <a:fld id="{129953C2-706F-4BEB-95FD-DA42DFE68245}" type="datetime1">
              <a:rPr lang="en-MY" smtClean="0"/>
              <a:t>1/3/2021</a:t>
            </a:fld>
            <a:endParaRPr lang="en-MY" dirty="0"/>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MY" b="1" dirty="0">
                <a:solidFill>
                  <a:srgbClr val="FFC000"/>
                </a:solidFill>
              </a:rPr>
              <a:t>BUDGET 2021</a:t>
            </a:r>
          </a:p>
        </p:txBody>
      </p:sp>
      <p:sp>
        <p:nvSpPr>
          <p:cNvPr id="3" name="Subtitle 2"/>
          <p:cNvSpPr>
            <a:spLocks noGrp="1"/>
          </p:cNvSpPr>
          <p:nvPr>
            <p:ph type="subTitle" idx="1"/>
          </p:nvPr>
        </p:nvSpPr>
        <p:spPr/>
        <p:txBody>
          <a:bodyPr/>
          <a:lstStyle/>
          <a:p>
            <a:r>
              <a:rPr lang="en-MY" b="1" dirty="0"/>
              <a:t>SUMMARY OF TAX MEASURES</a:t>
            </a:r>
            <a:r>
              <a:rPr lang="en-MY" dirty="0"/>
              <a:t>  </a:t>
            </a:r>
            <a:r>
              <a:rPr lang="en-MY" b="1" dirty="0"/>
              <a:t>(PART 1)</a:t>
            </a:r>
          </a:p>
        </p:txBody>
      </p:sp>
      <p:pic>
        <p:nvPicPr>
          <p:cNvPr id="4" name="Picture 3" descr="JP Tax advisory logo_email"/>
          <p:cNvPicPr/>
          <p:nvPr/>
        </p:nvPicPr>
        <p:blipFill>
          <a:blip r:embed="rId2">
            <a:extLst>
              <a:ext uri="{28A0092B-C50C-407E-A947-70E740481C1C}">
                <a14:useLocalDpi xmlns:a14="http://schemas.microsoft.com/office/drawing/2010/main" val="0"/>
              </a:ext>
            </a:extLst>
          </a:blip>
          <a:srcRect/>
          <a:stretch>
            <a:fillRect/>
          </a:stretch>
        </p:blipFill>
        <p:spPr bwMode="auto">
          <a:xfrm>
            <a:off x="4077072" y="7668346"/>
            <a:ext cx="2324100" cy="1123951"/>
          </a:xfrm>
          <a:prstGeom prst="rect">
            <a:avLst/>
          </a:prstGeom>
          <a:noFill/>
          <a:ln>
            <a:noFill/>
          </a:ln>
        </p:spPr>
      </p:pic>
    </p:spTree>
    <p:extLst>
      <p:ext uri="{BB962C8B-B14F-4D97-AF65-F5344CB8AC3E}">
        <p14:creationId xmlns:p14="http://schemas.microsoft.com/office/powerpoint/2010/main" val="3826911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192688" cy="8388424"/>
          </a:xfrm>
        </p:spPr>
        <p:txBody>
          <a:bodyPr/>
          <a:lstStyle/>
          <a:p>
            <a:r>
              <a:rPr lang="en-MY" sz="1900" b="1" cap="none" dirty="0"/>
              <a:t>D. Increase of limit in tax relief for expenses on medical treatment, special needs or carer expenses for parents</a:t>
            </a:r>
            <a:br>
              <a:rPr lang="en-MY" sz="1900" b="1" cap="none" dirty="0"/>
            </a:br>
            <a:r>
              <a:rPr lang="en-MY" sz="1900" b="1" cap="none" dirty="0"/>
              <a:t/>
            </a:r>
            <a:br>
              <a:rPr lang="en-MY" sz="1900" b="1" cap="none" dirty="0"/>
            </a:br>
            <a:r>
              <a:rPr lang="en-MY" sz="1600" cap="none" dirty="0"/>
              <a:t>To increase total tax relief from RM5,000 to RM8,000.</a:t>
            </a:r>
            <a:br>
              <a:rPr lang="en-MY" sz="1600" cap="none" dirty="0"/>
            </a:br>
            <a:r>
              <a:rPr lang="en-MY" sz="1600" b="1" cap="none" dirty="0"/>
              <a:t/>
            </a:r>
            <a:br>
              <a:rPr lang="en-MY" sz="1600" b="1" cap="none" dirty="0"/>
            </a:br>
            <a:r>
              <a:rPr lang="en-MY" sz="1600" cap="none" dirty="0"/>
              <a:t>Effective date:  From year of assessment 2021</a:t>
            </a:r>
            <a:br>
              <a:rPr lang="en-MY" sz="1600" cap="none" dirty="0"/>
            </a:br>
            <a:r>
              <a:rPr lang="en-MY" sz="1600" b="1" cap="none" dirty="0"/>
              <a:t/>
            </a:r>
            <a:br>
              <a:rPr lang="en-MY" sz="1600" b="1" cap="none" dirty="0"/>
            </a:br>
            <a:r>
              <a:rPr lang="en-MY" sz="1600" b="1" cap="none" dirty="0"/>
              <a:t>E. </a:t>
            </a:r>
            <a:r>
              <a:rPr lang="en-MY" sz="1900" b="1" cap="none" dirty="0"/>
              <a:t>Expansion of scope and increase of limit in Lifestyle Relief</a:t>
            </a:r>
            <a:br>
              <a:rPr lang="en-MY" sz="1900" b="1" cap="none" dirty="0"/>
            </a:br>
            <a:r>
              <a:rPr lang="en-MY" sz="1900" b="1" cap="none" dirty="0"/>
              <a:t/>
            </a:r>
            <a:br>
              <a:rPr lang="en-MY" sz="1900" b="1" cap="none" dirty="0"/>
            </a:br>
            <a:r>
              <a:rPr lang="en-MY" sz="1600" cap="none" dirty="0"/>
              <a:t>To increase to RM3,000 in which with an additional of RM500 is allocated for the cost of purchasing sports equipment, entry/rental fees for sports facilities and participation fees in sports competition.</a:t>
            </a:r>
            <a:br>
              <a:rPr lang="en-MY" sz="1600" cap="none" dirty="0"/>
            </a:br>
            <a:r>
              <a:rPr lang="en-MY" sz="1600" cap="none" dirty="0"/>
              <a:t/>
            </a:r>
            <a:br>
              <a:rPr lang="en-MY" sz="1600" cap="none" dirty="0"/>
            </a:br>
            <a:r>
              <a:rPr lang="en-MY" sz="1600" cap="none" dirty="0"/>
              <a:t>Scope of relief for newspapers to include subscription for electronic newspapers.</a:t>
            </a:r>
            <a:br>
              <a:rPr lang="en-MY" sz="1600" cap="none" dirty="0"/>
            </a:br>
            <a:r>
              <a:rPr lang="en-MY" sz="1400" cap="none" dirty="0"/>
              <a:t/>
            </a:r>
            <a:br>
              <a:rPr lang="en-MY" sz="1400" cap="none" dirty="0"/>
            </a:br>
            <a:r>
              <a:rPr lang="en-MY" sz="1600" cap="none" dirty="0"/>
              <a:t>Effective date:  From year of assessment 2021</a:t>
            </a:r>
            <a:br>
              <a:rPr lang="en-MY" sz="1600" cap="none" dirty="0"/>
            </a:br>
            <a:r>
              <a:rPr lang="en-MY" sz="1400" b="1" cap="none" dirty="0"/>
              <a:t/>
            </a:r>
            <a:br>
              <a:rPr lang="en-MY" sz="1400" b="1" cap="none" dirty="0"/>
            </a:br>
            <a:r>
              <a:rPr lang="en-MY" sz="1900" b="1" cap="none" dirty="0"/>
              <a:t>F.</a:t>
            </a:r>
            <a:r>
              <a:rPr lang="en-MY" sz="1400" b="1" cap="none" dirty="0"/>
              <a:t> </a:t>
            </a:r>
            <a:r>
              <a:rPr lang="en-MY" sz="1900" b="1" cap="none" dirty="0"/>
              <a:t>EXPANSION OF SCOPE FOR SELF EDUCATION FEES</a:t>
            </a:r>
            <a:br>
              <a:rPr lang="en-MY" sz="1900" b="1" cap="none" dirty="0"/>
            </a:br>
            <a:r>
              <a:rPr lang="en-MY" sz="1900" b="1" cap="none" dirty="0"/>
              <a:t/>
            </a:r>
            <a:br>
              <a:rPr lang="en-MY" sz="1900" b="1" cap="none" dirty="0"/>
            </a:br>
            <a:r>
              <a:rPr lang="en-MY" sz="1600" cap="none" dirty="0"/>
              <a:t>The limit of tax relief of RM7,000 for a year expanded to cover the following fees:-</a:t>
            </a:r>
            <a:br>
              <a:rPr lang="en-MY" sz="1600" cap="none" dirty="0"/>
            </a:br>
            <a:r>
              <a:rPr lang="en-MY" sz="1600" cap="none" dirty="0"/>
              <a:t>(a) Attending up-skilling and self enhancement courses in any field of skills; and</a:t>
            </a:r>
            <a:br>
              <a:rPr lang="en-MY" sz="1600" cap="none" dirty="0"/>
            </a:br>
            <a:r>
              <a:rPr lang="en-MY" sz="1600" cap="none" dirty="0"/>
              <a:t>(b) Recoginsed by Department of Skills Development, ministry of Human Resources and</a:t>
            </a:r>
            <a:br>
              <a:rPr lang="en-MY" sz="1600" cap="none" dirty="0"/>
            </a:br>
            <a:r>
              <a:rPr lang="en-MY" sz="1600" cap="none" dirty="0"/>
              <a:t> ( c) Limited to RM1,000</a:t>
            </a:r>
            <a:br>
              <a:rPr lang="en-MY" sz="1600" cap="none" dirty="0"/>
            </a:br>
            <a:r>
              <a:rPr lang="en-MY" sz="1600" cap="none" dirty="0"/>
              <a:t>  </a:t>
            </a:r>
            <a:br>
              <a:rPr lang="en-MY" sz="1600" cap="none" dirty="0"/>
            </a:br>
            <a:r>
              <a:rPr lang="en-MY" sz="1600" cap="none" dirty="0"/>
              <a:t>Effective date:  From year of assessment 2021 -  2022 </a:t>
            </a:r>
            <a:br>
              <a:rPr lang="en-MY" sz="1600" cap="none" dirty="0"/>
            </a:br>
            <a:endParaRPr lang="en-MY" sz="16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MY" sz="2400" b="1" dirty="0">
                <a:solidFill>
                  <a:schemeClr val="tx1"/>
                </a:solidFill>
              </a:rPr>
              <a:t>PERSONAL TAX</a:t>
            </a:r>
          </a:p>
        </p:txBody>
      </p:sp>
      <p:sp>
        <p:nvSpPr>
          <p:cNvPr id="5" name="Slide Number Placeholder 4"/>
          <p:cNvSpPr>
            <a:spLocks noGrp="1"/>
          </p:cNvSpPr>
          <p:nvPr>
            <p:ph type="sldNum" sz="quarter" idx="12"/>
          </p:nvPr>
        </p:nvSpPr>
        <p:spPr/>
        <p:txBody>
          <a:bodyPr/>
          <a:lstStyle/>
          <a:p>
            <a:r>
              <a:rPr lang="en-MY" dirty="0"/>
              <a:t>3</a:t>
            </a:r>
          </a:p>
        </p:txBody>
      </p:sp>
    </p:spTree>
    <p:extLst>
      <p:ext uri="{BB962C8B-B14F-4D97-AF65-F5344CB8AC3E}">
        <p14:creationId xmlns:p14="http://schemas.microsoft.com/office/powerpoint/2010/main" val="2384610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192688" cy="8388424"/>
          </a:xfrm>
        </p:spPr>
        <p:txBody>
          <a:bodyPr/>
          <a:lstStyle/>
          <a:p>
            <a:r>
              <a:rPr lang="en-MY" sz="1900" b="1" cap="none" dirty="0"/>
              <a:t>(G) Private  Retirement Scheme (PRS)</a:t>
            </a:r>
            <a:br>
              <a:rPr lang="en-MY" sz="1900" b="1" cap="none" dirty="0"/>
            </a:br>
            <a:r>
              <a:rPr lang="en-MY" sz="1900" b="1" cap="none" dirty="0"/>
              <a:t/>
            </a:r>
            <a:br>
              <a:rPr lang="en-MY" sz="1900" b="1" cap="none" dirty="0"/>
            </a:br>
            <a:r>
              <a:rPr lang="en-MY" sz="1600" cap="none" dirty="0"/>
              <a:t>To be expended to another 4 years </a:t>
            </a:r>
            <a:br>
              <a:rPr lang="en-MY" sz="1600" cap="none" dirty="0"/>
            </a:br>
            <a:r>
              <a:rPr lang="en-MY" sz="1600" b="1" cap="none" dirty="0"/>
              <a:t/>
            </a:r>
            <a:br>
              <a:rPr lang="en-MY" sz="1600" b="1" cap="none" dirty="0"/>
            </a:br>
            <a:r>
              <a:rPr lang="en-MY" sz="1600" cap="none" dirty="0"/>
              <a:t>Effective date:  From year of assessment 2021 - 2025</a:t>
            </a:r>
            <a:br>
              <a:rPr lang="en-MY" sz="1600" cap="none" dirty="0"/>
            </a:br>
            <a:r>
              <a:rPr lang="en-MY" sz="1600" b="1" cap="none" dirty="0"/>
              <a:t/>
            </a:r>
            <a:br>
              <a:rPr lang="en-MY" sz="1600" b="1" cap="none" dirty="0"/>
            </a:br>
            <a:r>
              <a:rPr lang="en-MY" sz="1600" b="1" cap="none" dirty="0"/>
              <a:t>(H) DEPOSITS IN SKIM SIMPANAN PENDIDIKAN NASIONAL (SSPN) </a:t>
            </a:r>
            <a:r>
              <a:rPr lang="en-MY" sz="1900" b="1" cap="none" dirty="0"/>
              <a:t/>
            </a:r>
            <a:br>
              <a:rPr lang="en-MY" sz="1900" b="1" cap="none" dirty="0"/>
            </a:br>
            <a:r>
              <a:rPr lang="en-MY" sz="1900" b="1" cap="none" dirty="0"/>
              <a:t/>
            </a:r>
            <a:br>
              <a:rPr lang="en-MY" sz="1900" b="1" cap="none" dirty="0"/>
            </a:br>
            <a:r>
              <a:rPr lang="en-MY" sz="1600" cap="none" dirty="0"/>
              <a:t>To be expended to another 2 years</a:t>
            </a:r>
            <a:br>
              <a:rPr lang="en-MY" sz="1600" cap="none" dirty="0"/>
            </a:br>
            <a:r>
              <a:rPr lang="en-MY" sz="1600" b="1" cap="none" dirty="0"/>
              <a:t/>
            </a:r>
            <a:br>
              <a:rPr lang="en-MY" sz="1600" b="1" cap="none" dirty="0"/>
            </a:br>
            <a:r>
              <a:rPr lang="en-MY" sz="1600" cap="none" dirty="0"/>
              <a:t>Effective date:  From year of assessment 2021 - 2022</a:t>
            </a:r>
            <a:br>
              <a:rPr lang="en-MY" sz="1600" cap="none" dirty="0"/>
            </a:br>
            <a:r>
              <a:rPr lang="en-MY" sz="1400" b="1" cap="none" dirty="0"/>
              <a:t/>
            </a:r>
            <a:br>
              <a:rPr lang="en-MY" sz="1400" b="1" cap="none" dirty="0"/>
            </a:br>
            <a:r>
              <a:rPr lang="en-MY" sz="1900" b="1" cap="none" dirty="0"/>
              <a:t>(I)</a:t>
            </a:r>
            <a:r>
              <a:rPr lang="en-MY" sz="1400" b="1" cap="none" dirty="0"/>
              <a:t> </a:t>
            </a:r>
            <a:r>
              <a:rPr lang="en-MY" sz="1900" b="1" cap="none" dirty="0"/>
              <a:t>Increase in the limit of income tax  exemption on compensation for loss of employment </a:t>
            </a:r>
            <a:br>
              <a:rPr lang="en-MY" sz="1900" b="1" cap="none" dirty="0"/>
            </a:br>
            <a:r>
              <a:rPr lang="en-MY" sz="1900" b="1" cap="none" dirty="0"/>
              <a:t/>
            </a:r>
            <a:br>
              <a:rPr lang="en-MY" sz="1900" b="1" cap="none" dirty="0"/>
            </a:br>
            <a:r>
              <a:rPr lang="en-MY" sz="1600" cap="none" dirty="0"/>
              <a:t>Compensation for loss of employment be increased from RM10,000 to RM20,000 for each full year (12 months) of service with the same employment  within the same group</a:t>
            </a:r>
            <a:br>
              <a:rPr lang="en-MY" sz="1600" cap="none" dirty="0"/>
            </a:br>
            <a:r>
              <a:rPr lang="en-MY" sz="1600" b="1" cap="none" dirty="0"/>
              <a:t/>
            </a:r>
            <a:br>
              <a:rPr lang="en-MY" sz="1600" b="1" cap="none" dirty="0"/>
            </a:br>
            <a:r>
              <a:rPr lang="en-MY" sz="1600" cap="none" dirty="0"/>
              <a:t>Effective date:  From year of assessment 2020 - 2021</a:t>
            </a:r>
            <a:br>
              <a:rPr lang="en-MY" sz="1600" cap="none" dirty="0"/>
            </a:br>
            <a:endParaRPr lang="en-MY" sz="16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MY" sz="2400" b="1" dirty="0">
                <a:solidFill>
                  <a:schemeClr val="tx1"/>
                </a:solidFill>
              </a:rPr>
              <a:t>PERSONAL TAX</a:t>
            </a:r>
          </a:p>
        </p:txBody>
      </p:sp>
      <p:sp>
        <p:nvSpPr>
          <p:cNvPr id="5" name="Slide Number Placeholder 4"/>
          <p:cNvSpPr>
            <a:spLocks noGrp="1"/>
          </p:cNvSpPr>
          <p:nvPr>
            <p:ph type="sldNum" sz="quarter" idx="12"/>
          </p:nvPr>
        </p:nvSpPr>
        <p:spPr/>
        <p:txBody>
          <a:bodyPr/>
          <a:lstStyle/>
          <a:p>
            <a:r>
              <a:rPr lang="en-MY" dirty="0"/>
              <a:t>4</a:t>
            </a:r>
          </a:p>
        </p:txBody>
      </p:sp>
    </p:spTree>
    <p:extLst>
      <p:ext uri="{BB962C8B-B14F-4D97-AF65-F5344CB8AC3E}">
        <p14:creationId xmlns:p14="http://schemas.microsoft.com/office/powerpoint/2010/main" val="4170133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192688" cy="8388424"/>
          </a:xfrm>
        </p:spPr>
        <p:txBody>
          <a:bodyPr/>
          <a:lstStyle/>
          <a:p>
            <a:r>
              <a:rPr lang="en-MY" sz="1900" b="1" cap="none" dirty="0"/>
              <a:t>(J) Extension of tax incentive for retuning expert programme (REP)</a:t>
            </a:r>
            <a:br>
              <a:rPr lang="en-MY" sz="1900" b="1" cap="none" dirty="0"/>
            </a:br>
            <a:r>
              <a:rPr lang="en-MY" sz="1900" b="1" cap="none" dirty="0"/>
              <a:t/>
            </a:r>
            <a:br>
              <a:rPr lang="en-MY" sz="1900" b="1" cap="none" dirty="0"/>
            </a:br>
            <a:r>
              <a:rPr lang="en-MY" sz="1600" cap="none" dirty="0"/>
              <a:t>To be expended to another 3 years in respect of applications received by Talent Corporation  Malaysia Berhad until 31 Dec 2023.</a:t>
            </a:r>
            <a:br>
              <a:rPr lang="en-MY" sz="1600" cap="none" dirty="0"/>
            </a:br>
            <a:r>
              <a:rPr lang="en-MY" sz="1600" cap="none" dirty="0"/>
              <a:t>(a) Flat rate of 15% for a period of 5 years; </a:t>
            </a:r>
            <a:br>
              <a:rPr lang="en-MY" sz="1600" cap="none" dirty="0"/>
            </a:br>
            <a:r>
              <a:rPr lang="en-MY" sz="1600" cap="none" dirty="0"/>
              <a:t>(b) Exemption on import duty and excise duty for purchase of CBU / CKD motor vehicles  subject to total duty exemption of RM100,000</a:t>
            </a:r>
            <a:br>
              <a:rPr lang="en-MY" sz="1600" cap="none" dirty="0"/>
            </a:br>
            <a:r>
              <a:rPr lang="en-MY" sz="1600" b="1" cap="none" dirty="0"/>
              <a:t/>
            </a:r>
            <a:br>
              <a:rPr lang="en-MY" sz="1600" b="1" cap="none" dirty="0"/>
            </a:br>
            <a:r>
              <a:rPr lang="en-MY" sz="1600" cap="none" dirty="0"/>
              <a:t>Effective date:  Application received by Talent Corporation from 1 Jan 2021 to 31 Dec 2023</a:t>
            </a:r>
            <a:br>
              <a:rPr lang="en-MY" sz="1600" cap="none" dirty="0"/>
            </a:br>
            <a:r>
              <a:rPr lang="en-MY" sz="1600" b="1" cap="none" dirty="0"/>
              <a:t/>
            </a:r>
            <a:br>
              <a:rPr lang="en-MY" sz="1600" b="1" cap="none" dirty="0"/>
            </a:br>
            <a:r>
              <a:rPr lang="en-MY" sz="1600" b="1" cap="none" dirty="0"/>
              <a:t>(K) Special income tax rate treatment for Non-Malaysian citizen individuals for holding key post in companies investing in new strategic investments</a:t>
            </a:r>
            <a:r>
              <a:rPr lang="en-MY" sz="1900" b="1" cap="none" dirty="0"/>
              <a:t/>
            </a:r>
            <a:br>
              <a:rPr lang="en-MY" sz="1900" b="1" cap="none" dirty="0"/>
            </a:br>
            <a:r>
              <a:rPr lang="en-MY" sz="1900" b="1" cap="none" dirty="0"/>
              <a:t/>
            </a:r>
            <a:br>
              <a:rPr lang="en-MY" sz="1900" b="1" cap="none" dirty="0"/>
            </a:br>
            <a:r>
              <a:rPr lang="en-MY" sz="1600" cap="none" dirty="0"/>
              <a:t>A special flat rate of 15% will apply to such individual  with qualifying conditions as follows:-</a:t>
            </a:r>
            <a:br>
              <a:rPr lang="en-MY" sz="1600" cap="none" dirty="0"/>
            </a:br>
            <a:r>
              <a:rPr lang="en-MY" sz="1600" cap="none" dirty="0"/>
              <a:t>(a) The company is approved under the PENJANA tax incentive</a:t>
            </a:r>
            <a:br>
              <a:rPr lang="en-MY" sz="1600" cap="none" dirty="0"/>
            </a:br>
            <a:r>
              <a:rPr lang="en-MY" sz="1600" cap="none" dirty="0"/>
              <a:t>(b) The individual’s monthly salary  is not less than RM25,000</a:t>
            </a:r>
            <a:br>
              <a:rPr lang="en-MY" sz="1600" cap="none" dirty="0"/>
            </a:br>
            <a:r>
              <a:rPr lang="en-MY" sz="1600" cap="none" dirty="0"/>
              <a:t>( c) The individual is Malaysian tax resident for each YA</a:t>
            </a:r>
            <a:br>
              <a:rPr lang="en-MY" sz="1600" cap="none" dirty="0"/>
            </a:br>
            <a:r>
              <a:rPr lang="en-MY" sz="1600" cap="none" dirty="0"/>
              <a:t/>
            </a:r>
            <a:br>
              <a:rPr lang="en-MY" sz="1600" cap="none" dirty="0"/>
            </a:br>
            <a:r>
              <a:rPr lang="en-MY" sz="1600" cap="none" dirty="0"/>
              <a:t>Effective date:  Application received by MIDA  from 7 Nov 2020 to 31 Dec 2021</a:t>
            </a:r>
            <a:br>
              <a:rPr lang="en-MY" sz="1600" cap="none" dirty="0"/>
            </a:br>
            <a:r>
              <a:rPr lang="en-MY" sz="1400" b="1" cap="none" dirty="0"/>
              <a:t/>
            </a:r>
            <a:br>
              <a:rPr lang="en-MY" sz="1400" b="1" cap="none" dirty="0"/>
            </a:br>
            <a:endParaRPr lang="en-MY" sz="16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MY" sz="2400" b="1" dirty="0">
                <a:solidFill>
                  <a:schemeClr val="tx1"/>
                </a:solidFill>
              </a:rPr>
              <a:t>PERSONAL TAX</a:t>
            </a:r>
          </a:p>
        </p:txBody>
      </p:sp>
      <p:sp>
        <p:nvSpPr>
          <p:cNvPr id="5" name="Slide Number Placeholder 4"/>
          <p:cNvSpPr>
            <a:spLocks noGrp="1"/>
          </p:cNvSpPr>
          <p:nvPr>
            <p:ph type="sldNum" sz="quarter" idx="12"/>
          </p:nvPr>
        </p:nvSpPr>
        <p:spPr/>
        <p:txBody>
          <a:bodyPr/>
          <a:lstStyle/>
          <a:p>
            <a:r>
              <a:rPr lang="en-MY" dirty="0"/>
              <a:t>5</a:t>
            </a:r>
          </a:p>
        </p:txBody>
      </p:sp>
    </p:spTree>
    <p:extLst>
      <p:ext uri="{BB962C8B-B14F-4D97-AF65-F5344CB8AC3E}">
        <p14:creationId xmlns:p14="http://schemas.microsoft.com/office/powerpoint/2010/main" val="2585320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dirty="0"/>
          </a:p>
        </p:txBody>
      </p:sp>
      <p:sp>
        <p:nvSpPr>
          <p:cNvPr id="3" name="Text Placeholder 2"/>
          <p:cNvSpPr>
            <a:spLocks noGrp="1"/>
          </p:cNvSpPr>
          <p:nvPr>
            <p:ph type="body" idx="1"/>
          </p:nvPr>
        </p:nvSpPr>
        <p:spPr>
          <a:xfrm>
            <a:off x="404664" y="2195736"/>
            <a:ext cx="5678339" cy="1939851"/>
          </a:xfrm>
        </p:spPr>
        <p:txBody>
          <a:bodyPr>
            <a:normAutofit/>
          </a:bodyPr>
          <a:lstStyle/>
          <a:p>
            <a:pPr algn="ctr"/>
            <a:r>
              <a:rPr lang="en-US" sz="4800" b="1" dirty="0">
                <a:solidFill>
                  <a:srgbClr val="FFC000"/>
                </a:solidFill>
              </a:rPr>
              <a:t>INDIRECT TAX</a:t>
            </a:r>
            <a:endParaRPr lang="en-MY" sz="4800" b="1" dirty="0">
              <a:solidFill>
                <a:srgbClr val="FFC000"/>
              </a:solidFill>
            </a:endParaRPr>
          </a:p>
        </p:txBody>
      </p:sp>
      <p:sp>
        <p:nvSpPr>
          <p:cNvPr id="5" name="Slide Number Placeholder 4"/>
          <p:cNvSpPr>
            <a:spLocks noGrp="1"/>
          </p:cNvSpPr>
          <p:nvPr>
            <p:ph type="sldNum" sz="quarter" idx="12"/>
          </p:nvPr>
        </p:nvSpPr>
        <p:spPr/>
        <p:txBody>
          <a:bodyPr/>
          <a:lstStyle/>
          <a:p>
            <a:r>
              <a:rPr lang="en-US" dirty="0"/>
              <a:t>8</a:t>
            </a:r>
            <a:endParaRPr lang="en-MY" dirty="0"/>
          </a:p>
        </p:txBody>
      </p:sp>
    </p:spTree>
    <p:extLst>
      <p:ext uri="{BB962C8B-B14F-4D97-AF65-F5344CB8AC3E}">
        <p14:creationId xmlns:p14="http://schemas.microsoft.com/office/powerpoint/2010/main" val="3143052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192688" cy="8388424"/>
          </a:xfrm>
        </p:spPr>
        <p:txBody>
          <a:bodyPr/>
          <a:lstStyle/>
          <a:p>
            <a:r>
              <a:rPr lang="en-MY" sz="1900" b="1" cap="none" dirty="0"/>
              <a:t>Review of Indirect Tax</a:t>
            </a:r>
            <a:br>
              <a:rPr lang="en-MY" sz="1900" b="1" cap="none" dirty="0"/>
            </a:br>
            <a:r>
              <a:rPr lang="en-MY" sz="1900" b="1" cap="none" dirty="0"/>
              <a:t/>
            </a:r>
            <a:br>
              <a:rPr lang="en-MY" sz="1900" b="1" cap="none" dirty="0"/>
            </a:br>
            <a:r>
              <a:rPr lang="en-MY" sz="1600" b="1" cap="none" dirty="0"/>
              <a:t/>
            </a:r>
            <a:br>
              <a:rPr lang="en-MY" sz="1600" b="1" cap="none" dirty="0"/>
            </a:br>
            <a:endParaRPr lang="en-MY" sz="14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MY" sz="2400" b="1" dirty="0">
                <a:solidFill>
                  <a:schemeClr val="tx1"/>
                </a:solidFill>
              </a:rPr>
              <a:t>INDIRECT TAX</a:t>
            </a:r>
          </a:p>
        </p:txBody>
      </p:sp>
      <p:sp>
        <p:nvSpPr>
          <p:cNvPr id="5" name="Slide Number Placeholder 4"/>
          <p:cNvSpPr>
            <a:spLocks noGrp="1"/>
          </p:cNvSpPr>
          <p:nvPr>
            <p:ph type="sldNum" sz="quarter" idx="12"/>
          </p:nvPr>
        </p:nvSpPr>
        <p:spPr>
          <a:xfrm>
            <a:off x="6458857" y="7531947"/>
            <a:ext cx="351464" cy="528320"/>
          </a:xfrm>
        </p:spPr>
        <p:txBody>
          <a:bodyPr/>
          <a:lstStyle/>
          <a:p>
            <a:r>
              <a:rPr lang="en-MY" dirty="0"/>
              <a:t>1</a:t>
            </a:r>
          </a:p>
        </p:txBody>
      </p:sp>
      <p:graphicFrame>
        <p:nvGraphicFramePr>
          <p:cNvPr id="6" name="Table 6">
            <a:extLst>
              <a:ext uri="{FF2B5EF4-FFF2-40B4-BE49-F238E27FC236}">
                <a16:creationId xmlns:a16="http://schemas.microsoft.com/office/drawing/2014/main" xmlns="" id="{049E8678-1D15-437B-9177-CCCF95129A70}"/>
              </a:ext>
            </a:extLst>
          </p:cNvPr>
          <p:cNvGraphicFramePr>
            <a:graphicFrameLocks noGrp="1"/>
          </p:cNvGraphicFramePr>
          <p:nvPr>
            <p:extLst>
              <p:ext uri="{D42A27DB-BD31-4B8C-83A1-F6EECF244321}">
                <p14:modId xmlns:p14="http://schemas.microsoft.com/office/powerpoint/2010/main" val="137016665"/>
              </p:ext>
            </p:extLst>
          </p:nvPr>
        </p:nvGraphicFramePr>
        <p:xfrm>
          <a:off x="188640" y="1403648"/>
          <a:ext cx="6120680" cy="7675880"/>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xmlns="" val="433879862"/>
                    </a:ext>
                  </a:extLst>
                </a:gridCol>
                <a:gridCol w="1872208">
                  <a:extLst>
                    <a:ext uri="{9D8B030D-6E8A-4147-A177-3AD203B41FA5}">
                      <a16:colId xmlns:a16="http://schemas.microsoft.com/office/drawing/2014/main" xmlns="" val="2508828874"/>
                    </a:ext>
                  </a:extLst>
                </a:gridCol>
                <a:gridCol w="2160240">
                  <a:extLst>
                    <a:ext uri="{9D8B030D-6E8A-4147-A177-3AD203B41FA5}">
                      <a16:colId xmlns:a16="http://schemas.microsoft.com/office/drawing/2014/main" xmlns="" val="1909918617"/>
                    </a:ext>
                  </a:extLst>
                </a:gridCol>
              </a:tblGrid>
              <a:tr h="370840">
                <a:tc>
                  <a:txBody>
                    <a:bodyPr/>
                    <a:lstStyle/>
                    <a:p>
                      <a:r>
                        <a:rPr lang="en-MY" dirty="0"/>
                        <a:t>Issues</a:t>
                      </a:r>
                    </a:p>
                  </a:txBody>
                  <a:tcPr/>
                </a:tc>
                <a:tc>
                  <a:txBody>
                    <a:bodyPr/>
                    <a:lstStyle/>
                    <a:p>
                      <a:r>
                        <a:rPr lang="en-MY" dirty="0"/>
                        <a:t>Existing</a:t>
                      </a:r>
                    </a:p>
                  </a:txBody>
                  <a:tcPr/>
                </a:tc>
                <a:tc>
                  <a:txBody>
                    <a:bodyPr/>
                    <a:lstStyle/>
                    <a:p>
                      <a:r>
                        <a:rPr lang="en-MY" dirty="0"/>
                        <a:t>Proposed</a:t>
                      </a:r>
                    </a:p>
                  </a:txBody>
                  <a:tcPr/>
                </a:tc>
                <a:extLst>
                  <a:ext uri="{0D108BD9-81ED-4DB2-BD59-A6C34878D82A}">
                    <a16:rowId xmlns:a16="http://schemas.microsoft.com/office/drawing/2014/main" xmlns="" val="570454786"/>
                  </a:ext>
                </a:extLst>
              </a:tr>
              <a:tr h="370840">
                <a:tc>
                  <a:txBody>
                    <a:bodyPr/>
                    <a:lstStyle/>
                    <a:p>
                      <a:r>
                        <a:rPr lang="en-MY" sz="1400" dirty="0"/>
                        <a:t>Expansion of tourism tax on accommodation through online platform</a:t>
                      </a:r>
                    </a:p>
                  </a:txBody>
                  <a:tcPr/>
                </a:tc>
                <a:tc>
                  <a:txBody>
                    <a:bodyPr/>
                    <a:lstStyle/>
                    <a:p>
                      <a:r>
                        <a:rPr lang="en-MY" sz="1400" dirty="0"/>
                        <a:t>Exemption from 1 July 2020 to 30 June 2021</a:t>
                      </a:r>
                    </a:p>
                  </a:txBody>
                  <a:tcPr/>
                </a:tc>
                <a:tc>
                  <a:txBody>
                    <a:bodyPr/>
                    <a:lstStyle/>
                    <a:p>
                      <a:r>
                        <a:rPr lang="en-MY" sz="1400" dirty="0"/>
                        <a:t>To expand the exemption to include accommodation premise reserved through online platform  </a:t>
                      </a:r>
                    </a:p>
                    <a:p>
                      <a:endParaRPr lang="en-MY" sz="1400" dirty="0"/>
                    </a:p>
                    <a:p>
                      <a:r>
                        <a:rPr lang="en-MY" sz="1400" dirty="0"/>
                        <a:t>Effective:  1 July 2021</a:t>
                      </a:r>
                    </a:p>
                  </a:txBody>
                  <a:tcPr/>
                </a:tc>
                <a:extLst>
                  <a:ext uri="{0D108BD9-81ED-4DB2-BD59-A6C34878D82A}">
                    <a16:rowId xmlns:a16="http://schemas.microsoft.com/office/drawing/2014/main" xmlns="" val="1839023747"/>
                  </a:ext>
                </a:extLst>
              </a:tr>
              <a:tr h="370840">
                <a:tc>
                  <a:txBody>
                    <a:bodyPr/>
                    <a:lstStyle/>
                    <a:p>
                      <a:r>
                        <a:rPr lang="en-MY" sz="1400" dirty="0"/>
                        <a:t>Increase of annual sales threshold for value added activities carried out on FIZ and LMW</a:t>
                      </a:r>
                    </a:p>
                  </a:txBody>
                  <a:tcPr/>
                </a:tc>
                <a:tc>
                  <a:txBody>
                    <a:bodyPr/>
                    <a:lstStyle/>
                    <a:p>
                      <a:r>
                        <a:rPr lang="en-MY" sz="1400" dirty="0"/>
                        <a:t>Is subject to the condition that the sales value of the value-added and additional activities shall not exceed 10% of the company’s sales value</a:t>
                      </a:r>
                    </a:p>
                  </a:txBody>
                  <a:tcPr/>
                </a:tc>
                <a:tc>
                  <a:txBody>
                    <a:bodyPr/>
                    <a:lstStyle/>
                    <a:p>
                      <a:r>
                        <a:rPr lang="en-MY" sz="1400" dirty="0"/>
                        <a:t>Proposed to increase the annual sales threshold to 40% </a:t>
                      </a:r>
                    </a:p>
                    <a:p>
                      <a:endParaRPr lang="en-MY" sz="1400" dirty="0"/>
                    </a:p>
                    <a:p>
                      <a:r>
                        <a:rPr lang="en-MY" sz="1400" dirty="0"/>
                        <a:t>Effective :  7 November 2020</a:t>
                      </a:r>
                    </a:p>
                  </a:txBody>
                  <a:tcPr/>
                </a:tc>
                <a:extLst>
                  <a:ext uri="{0D108BD9-81ED-4DB2-BD59-A6C34878D82A}">
                    <a16:rowId xmlns:a16="http://schemas.microsoft.com/office/drawing/2014/main" xmlns="" val="1666613506"/>
                  </a:ext>
                </a:extLst>
              </a:tr>
              <a:tr h="370840">
                <a:tc>
                  <a:txBody>
                    <a:bodyPr/>
                    <a:lstStyle/>
                    <a:p>
                      <a:r>
                        <a:rPr lang="en-MY" sz="1400" dirty="0"/>
                        <a:t>Imposition of excise duty on electronic and non-electronic smoking devices</a:t>
                      </a:r>
                    </a:p>
                  </a:txBody>
                  <a:tcPr/>
                </a:tc>
                <a:tc>
                  <a:txBody>
                    <a:bodyPr/>
                    <a:lstStyle/>
                    <a:p>
                      <a:r>
                        <a:rPr lang="en-MY" sz="1400" dirty="0"/>
                        <a:t>No excise duty on electronic and non electronic devices including vape and the vape liquid</a:t>
                      </a:r>
                    </a:p>
                  </a:txBody>
                  <a:tcPr/>
                </a:tc>
                <a:tc>
                  <a:txBody>
                    <a:bodyPr/>
                    <a:lstStyle/>
                    <a:p>
                      <a:r>
                        <a:rPr lang="en-MY" sz="1400" dirty="0"/>
                        <a:t>10% ad-valorem excise duty will be imposed on all types of electronic and non electronic smoking devices </a:t>
                      </a:r>
                    </a:p>
                    <a:p>
                      <a:endParaRPr lang="en-MY" sz="1400" dirty="0"/>
                    </a:p>
                    <a:p>
                      <a:r>
                        <a:rPr lang="en-MY" sz="1400" dirty="0"/>
                        <a:t>Liquid or gel for vape or other smoking devices will be imposed with excise duty of RM0.40 per mililitre</a:t>
                      </a:r>
                    </a:p>
                    <a:p>
                      <a:endParaRPr lang="en-MY" sz="1400" dirty="0"/>
                    </a:p>
                    <a:p>
                      <a:r>
                        <a:rPr lang="en-MY" sz="1400" dirty="0"/>
                        <a:t>Effective from 1 Jan 2021  </a:t>
                      </a:r>
                    </a:p>
                  </a:txBody>
                  <a:tcPr/>
                </a:tc>
                <a:extLst>
                  <a:ext uri="{0D108BD9-81ED-4DB2-BD59-A6C34878D82A}">
                    <a16:rowId xmlns:a16="http://schemas.microsoft.com/office/drawing/2014/main" xmlns="" val="1966835486"/>
                  </a:ext>
                </a:extLst>
              </a:tr>
              <a:tr h="370840">
                <a:tc>
                  <a:txBody>
                    <a:bodyPr/>
                    <a:lstStyle/>
                    <a:p>
                      <a:endParaRPr lang="en-MY" sz="1400" dirty="0"/>
                    </a:p>
                  </a:txBody>
                  <a:tcPr/>
                </a:tc>
                <a:tc>
                  <a:txBody>
                    <a:bodyPr/>
                    <a:lstStyle/>
                    <a:p>
                      <a:endParaRPr lang="en-MY" sz="1400" dirty="0"/>
                    </a:p>
                  </a:txBody>
                  <a:tcPr/>
                </a:tc>
                <a:tc>
                  <a:txBody>
                    <a:bodyPr/>
                    <a:lstStyle/>
                    <a:p>
                      <a:endParaRPr lang="en-MY" sz="1400" dirty="0"/>
                    </a:p>
                  </a:txBody>
                  <a:tcPr/>
                </a:tc>
                <a:extLst>
                  <a:ext uri="{0D108BD9-81ED-4DB2-BD59-A6C34878D82A}">
                    <a16:rowId xmlns:a16="http://schemas.microsoft.com/office/drawing/2014/main" xmlns="" val="72482920"/>
                  </a:ext>
                </a:extLst>
              </a:tr>
              <a:tr h="370840">
                <a:tc>
                  <a:txBody>
                    <a:bodyPr/>
                    <a:lstStyle/>
                    <a:p>
                      <a:endParaRPr lang="en-MY" sz="1400" dirty="0"/>
                    </a:p>
                  </a:txBody>
                  <a:tcPr/>
                </a:tc>
                <a:tc>
                  <a:txBody>
                    <a:bodyPr/>
                    <a:lstStyle/>
                    <a:p>
                      <a:endParaRPr lang="en-MY" sz="1400" dirty="0"/>
                    </a:p>
                  </a:txBody>
                  <a:tcPr/>
                </a:tc>
                <a:tc>
                  <a:txBody>
                    <a:bodyPr/>
                    <a:lstStyle/>
                    <a:p>
                      <a:endParaRPr lang="en-MY" sz="1400" dirty="0"/>
                    </a:p>
                  </a:txBody>
                  <a:tcPr/>
                </a:tc>
                <a:extLst>
                  <a:ext uri="{0D108BD9-81ED-4DB2-BD59-A6C34878D82A}">
                    <a16:rowId xmlns:a16="http://schemas.microsoft.com/office/drawing/2014/main" xmlns="" val="1568689"/>
                  </a:ext>
                </a:extLst>
              </a:tr>
              <a:tr h="370840">
                <a:tc>
                  <a:txBody>
                    <a:bodyPr/>
                    <a:lstStyle/>
                    <a:p>
                      <a:endParaRPr lang="en-MY" sz="1400" dirty="0"/>
                    </a:p>
                  </a:txBody>
                  <a:tcPr/>
                </a:tc>
                <a:tc>
                  <a:txBody>
                    <a:bodyPr/>
                    <a:lstStyle/>
                    <a:p>
                      <a:endParaRPr lang="en-MY" sz="1400" dirty="0"/>
                    </a:p>
                  </a:txBody>
                  <a:tcPr/>
                </a:tc>
                <a:tc>
                  <a:txBody>
                    <a:bodyPr/>
                    <a:lstStyle/>
                    <a:p>
                      <a:endParaRPr lang="en-MY" sz="1400" dirty="0"/>
                    </a:p>
                  </a:txBody>
                  <a:tcPr/>
                </a:tc>
                <a:extLst>
                  <a:ext uri="{0D108BD9-81ED-4DB2-BD59-A6C34878D82A}">
                    <a16:rowId xmlns:a16="http://schemas.microsoft.com/office/drawing/2014/main" xmlns="" val="1881556709"/>
                  </a:ext>
                </a:extLst>
              </a:tr>
              <a:tr h="370840">
                <a:tc>
                  <a:txBody>
                    <a:bodyPr/>
                    <a:lstStyle/>
                    <a:p>
                      <a:endParaRPr lang="en-MY" sz="1400" dirty="0"/>
                    </a:p>
                  </a:txBody>
                  <a:tcPr/>
                </a:tc>
                <a:tc>
                  <a:txBody>
                    <a:bodyPr/>
                    <a:lstStyle/>
                    <a:p>
                      <a:endParaRPr lang="en-MY" sz="1400" dirty="0"/>
                    </a:p>
                  </a:txBody>
                  <a:tcPr/>
                </a:tc>
                <a:tc>
                  <a:txBody>
                    <a:bodyPr/>
                    <a:lstStyle/>
                    <a:p>
                      <a:endParaRPr lang="en-MY" sz="1400" dirty="0"/>
                    </a:p>
                  </a:txBody>
                  <a:tcPr/>
                </a:tc>
                <a:extLst>
                  <a:ext uri="{0D108BD9-81ED-4DB2-BD59-A6C34878D82A}">
                    <a16:rowId xmlns:a16="http://schemas.microsoft.com/office/drawing/2014/main" xmlns="" val="2981427048"/>
                  </a:ext>
                </a:extLst>
              </a:tr>
            </a:tbl>
          </a:graphicData>
        </a:graphic>
      </p:graphicFrame>
    </p:spTree>
    <p:extLst>
      <p:ext uri="{BB962C8B-B14F-4D97-AF65-F5344CB8AC3E}">
        <p14:creationId xmlns:p14="http://schemas.microsoft.com/office/powerpoint/2010/main" val="1360433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dirty="0"/>
          </a:p>
        </p:txBody>
      </p:sp>
      <p:sp>
        <p:nvSpPr>
          <p:cNvPr id="3" name="Text Placeholder 2"/>
          <p:cNvSpPr>
            <a:spLocks noGrp="1"/>
          </p:cNvSpPr>
          <p:nvPr>
            <p:ph type="body" idx="1"/>
          </p:nvPr>
        </p:nvSpPr>
        <p:spPr>
          <a:xfrm>
            <a:off x="548680" y="2123728"/>
            <a:ext cx="5678339" cy="1939851"/>
          </a:xfrm>
        </p:spPr>
        <p:txBody>
          <a:bodyPr>
            <a:normAutofit/>
          </a:bodyPr>
          <a:lstStyle/>
          <a:p>
            <a:pPr algn="ctr"/>
            <a:r>
              <a:rPr lang="en-MY" sz="4800" b="1" dirty="0">
                <a:solidFill>
                  <a:srgbClr val="FFC000"/>
                </a:solidFill>
              </a:rPr>
              <a:t>STAMP DUTY</a:t>
            </a:r>
          </a:p>
        </p:txBody>
      </p:sp>
      <p:sp>
        <p:nvSpPr>
          <p:cNvPr id="5" name="Slide Number Placeholder 4"/>
          <p:cNvSpPr>
            <a:spLocks noGrp="1"/>
          </p:cNvSpPr>
          <p:nvPr>
            <p:ph type="sldNum" sz="quarter" idx="12"/>
          </p:nvPr>
        </p:nvSpPr>
        <p:spPr/>
        <p:txBody>
          <a:bodyPr/>
          <a:lstStyle/>
          <a:p>
            <a:endParaRPr lang="en-MY" dirty="0"/>
          </a:p>
        </p:txBody>
      </p:sp>
    </p:spTree>
    <p:extLst>
      <p:ext uri="{BB962C8B-B14F-4D97-AF65-F5344CB8AC3E}">
        <p14:creationId xmlns:p14="http://schemas.microsoft.com/office/powerpoint/2010/main" val="2149036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192688" cy="8388424"/>
          </a:xfrm>
        </p:spPr>
        <p:txBody>
          <a:bodyPr/>
          <a:lstStyle/>
          <a:p>
            <a:r>
              <a:rPr lang="en-MY" sz="1900" b="1" cap="none" dirty="0"/>
              <a:t>A. Stamp duty exemption for purchase of first residential home </a:t>
            </a:r>
            <a:br>
              <a:rPr lang="en-MY" sz="1900" b="1" cap="none" dirty="0"/>
            </a:br>
            <a:r>
              <a:rPr lang="en-MY" sz="1900" b="1" cap="none" dirty="0"/>
              <a:t/>
            </a:r>
            <a:br>
              <a:rPr lang="en-MY" sz="1900" b="1" cap="none" dirty="0"/>
            </a:br>
            <a:r>
              <a:rPr lang="en-MY" sz="1600" cap="none" dirty="0"/>
              <a:t>Proposed that 100% stamp exemption threshold be increased from RM300,000 to RM500,000 and the exemption period extended to another 5 years as follow:-</a:t>
            </a:r>
            <a:br>
              <a:rPr lang="en-MY" sz="1600" cap="none" dirty="0"/>
            </a:br>
            <a:r>
              <a:rPr lang="en-MY" sz="1600" cap="none" dirty="0"/>
              <a:t/>
            </a:r>
            <a:br>
              <a:rPr lang="en-MY" sz="1600" cap="none" dirty="0"/>
            </a:br>
            <a:r>
              <a:rPr lang="en-MY" sz="1900" cap="none" dirty="0"/>
              <a:t/>
            </a:r>
            <a:br>
              <a:rPr lang="en-MY" sz="1900" cap="none" dirty="0"/>
            </a:br>
            <a:r>
              <a:rPr lang="en-MY" sz="1900" cap="none" dirty="0"/>
              <a:t/>
            </a:r>
            <a:br>
              <a:rPr lang="en-MY" sz="1900" cap="none" dirty="0"/>
            </a:br>
            <a:r>
              <a:rPr lang="en-MY" sz="1900" cap="none" dirty="0"/>
              <a:t/>
            </a:r>
            <a:br>
              <a:rPr lang="en-MY" sz="1900" cap="none" dirty="0"/>
            </a:br>
            <a:r>
              <a:rPr lang="en-MY" sz="1900" cap="none" dirty="0"/>
              <a:t/>
            </a:r>
            <a:br>
              <a:rPr lang="en-MY" sz="1900" cap="none" dirty="0"/>
            </a:br>
            <a:r>
              <a:rPr lang="en-MY" sz="1900" b="1" cap="none" dirty="0"/>
              <a:t/>
            </a:r>
            <a:br>
              <a:rPr lang="en-MY" sz="1900" b="1" cap="none" dirty="0"/>
            </a:br>
            <a:r>
              <a:rPr lang="en-MY" sz="1600" b="1" cap="none" dirty="0"/>
              <a:t/>
            </a:r>
            <a:br>
              <a:rPr lang="en-MY" sz="1600" b="1" cap="none" dirty="0"/>
            </a:br>
            <a:r>
              <a:rPr lang="en-MY" sz="1600" b="1" cap="none" dirty="0"/>
              <a:t/>
            </a:r>
            <a:br>
              <a:rPr lang="en-MY" sz="1600" b="1" cap="none" dirty="0"/>
            </a:br>
            <a:r>
              <a:rPr lang="en-MY" sz="1600" b="1" cap="none" dirty="0"/>
              <a:t>B. Extension of stamp duty exemption for abandoned projects</a:t>
            </a:r>
            <a:r>
              <a:rPr lang="en-MY" sz="1900" b="1" cap="none" dirty="0"/>
              <a:t/>
            </a:r>
            <a:br>
              <a:rPr lang="en-MY" sz="1900" b="1" cap="none" dirty="0"/>
            </a:br>
            <a:r>
              <a:rPr lang="en-MY" sz="1900" b="1" cap="none" dirty="0"/>
              <a:t/>
            </a:r>
            <a:br>
              <a:rPr lang="en-MY" sz="1900" b="1" cap="none" dirty="0"/>
            </a:br>
            <a:r>
              <a:rPr lang="en-MY" sz="1600" cap="none" dirty="0"/>
              <a:t>To encourage developers / contractors to revive the abandoned housing projects, it is proposed stamp duty exemption given be extended for another 5 years.  The stamp duty exemption is for loan agreement and instrument of transfer</a:t>
            </a:r>
            <a:br>
              <a:rPr lang="en-MY" sz="1600" cap="none" dirty="0"/>
            </a:br>
            <a:r>
              <a:rPr lang="en-MY" sz="1600" cap="none" dirty="0"/>
              <a:t/>
            </a:r>
            <a:br>
              <a:rPr lang="en-MY" sz="1600" cap="none" dirty="0"/>
            </a:br>
            <a:r>
              <a:rPr lang="en-MY" sz="1600" cap="none" dirty="0"/>
              <a:t>Effective date for loan agreement and instrument of transfer :  executed date 1 Jan 2021 to 31 Dec 2025</a:t>
            </a:r>
            <a:br>
              <a:rPr lang="en-MY" sz="1600" cap="none" dirty="0"/>
            </a:br>
            <a:r>
              <a:rPr lang="en-MY" sz="1600" cap="none" dirty="0"/>
              <a:t/>
            </a:r>
            <a:br>
              <a:rPr lang="en-MY" sz="1600" cap="none" dirty="0"/>
            </a:br>
            <a:r>
              <a:rPr lang="en-MY" sz="1600" cap="none" dirty="0"/>
              <a:t>Abandoned projects must be certified by Ministry of Housing and Local Government </a:t>
            </a:r>
            <a:br>
              <a:rPr lang="en-MY" sz="1600" cap="none" dirty="0"/>
            </a:br>
            <a:r>
              <a:rPr lang="en-MY" sz="1600" b="1" cap="none" dirty="0"/>
              <a:t/>
            </a:r>
            <a:br>
              <a:rPr lang="en-MY" sz="1600" b="1" cap="none" dirty="0"/>
            </a:br>
            <a:r>
              <a:rPr lang="en-MY" sz="1600" b="1" cap="none" dirty="0"/>
              <a:t/>
            </a:r>
            <a:br>
              <a:rPr lang="en-MY" sz="1600" b="1" cap="none" dirty="0"/>
            </a:br>
            <a:r>
              <a:rPr lang="en-MY" sz="1600" b="1" cap="none" dirty="0"/>
              <a:t/>
            </a:r>
            <a:br>
              <a:rPr lang="en-MY" sz="1600" b="1" cap="none" dirty="0"/>
            </a:br>
            <a:endParaRPr lang="en-MY" sz="14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US" sz="2400" b="1" dirty="0">
                <a:solidFill>
                  <a:schemeClr val="tx1"/>
                </a:solidFill>
              </a:rPr>
              <a:t>Stamp Duty</a:t>
            </a:r>
            <a:endParaRPr lang="en-MY" sz="2400" b="1" dirty="0">
              <a:solidFill>
                <a:schemeClr val="tx1"/>
              </a:solidFill>
            </a:endParaRPr>
          </a:p>
        </p:txBody>
      </p:sp>
      <p:sp>
        <p:nvSpPr>
          <p:cNvPr id="5" name="Slide Number Placeholder 4"/>
          <p:cNvSpPr>
            <a:spLocks noGrp="1"/>
          </p:cNvSpPr>
          <p:nvPr>
            <p:ph type="sldNum" sz="quarter" idx="12"/>
          </p:nvPr>
        </p:nvSpPr>
        <p:spPr/>
        <p:txBody>
          <a:bodyPr/>
          <a:lstStyle/>
          <a:p>
            <a:r>
              <a:rPr lang="en-US" dirty="0"/>
              <a:t>1</a:t>
            </a:r>
            <a:endParaRPr lang="en-MY" dirty="0"/>
          </a:p>
        </p:txBody>
      </p:sp>
      <p:graphicFrame>
        <p:nvGraphicFramePr>
          <p:cNvPr id="4" name="Table 5">
            <a:extLst>
              <a:ext uri="{FF2B5EF4-FFF2-40B4-BE49-F238E27FC236}">
                <a16:creationId xmlns:a16="http://schemas.microsoft.com/office/drawing/2014/main" xmlns="" id="{8E695BDD-1798-4025-A90A-B0249F8DFCCD}"/>
              </a:ext>
            </a:extLst>
          </p:cNvPr>
          <p:cNvGraphicFramePr>
            <a:graphicFrameLocks noGrp="1"/>
          </p:cNvGraphicFramePr>
          <p:nvPr>
            <p:extLst>
              <p:ext uri="{D42A27DB-BD31-4B8C-83A1-F6EECF244321}">
                <p14:modId xmlns:p14="http://schemas.microsoft.com/office/powerpoint/2010/main" val="516454889"/>
              </p:ext>
            </p:extLst>
          </p:nvPr>
        </p:nvGraphicFramePr>
        <p:xfrm>
          <a:off x="246740" y="2267744"/>
          <a:ext cx="5774548" cy="1868081"/>
        </p:xfrm>
        <a:graphic>
          <a:graphicData uri="http://schemas.openxmlformats.org/drawingml/2006/table">
            <a:tbl>
              <a:tblPr firstRow="1" bandRow="1">
                <a:tableStyleId>{5C22544A-7EE6-4342-B048-85BDC9FD1C3A}</a:tableStyleId>
              </a:tblPr>
              <a:tblGrid>
                <a:gridCol w="1443637">
                  <a:extLst>
                    <a:ext uri="{9D8B030D-6E8A-4147-A177-3AD203B41FA5}">
                      <a16:colId xmlns:a16="http://schemas.microsoft.com/office/drawing/2014/main" xmlns="" val="4118536021"/>
                    </a:ext>
                  </a:extLst>
                </a:gridCol>
                <a:gridCol w="1443637">
                  <a:extLst>
                    <a:ext uri="{9D8B030D-6E8A-4147-A177-3AD203B41FA5}">
                      <a16:colId xmlns:a16="http://schemas.microsoft.com/office/drawing/2014/main" xmlns="" val="3076175120"/>
                    </a:ext>
                  </a:extLst>
                </a:gridCol>
                <a:gridCol w="1443637">
                  <a:extLst>
                    <a:ext uri="{9D8B030D-6E8A-4147-A177-3AD203B41FA5}">
                      <a16:colId xmlns:a16="http://schemas.microsoft.com/office/drawing/2014/main" xmlns="" val="2207185580"/>
                    </a:ext>
                  </a:extLst>
                </a:gridCol>
                <a:gridCol w="1443637">
                  <a:extLst>
                    <a:ext uri="{9D8B030D-6E8A-4147-A177-3AD203B41FA5}">
                      <a16:colId xmlns:a16="http://schemas.microsoft.com/office/drawing/2014/main" xmlns="" val="1114021302"/>
                    </a:ext>
                  </a:extLst>
                </a:gridCol>
              </a:tblGrid>
              <a:tr h="405041">
                <a:tc>
                  <a:txBody>
                    <a:bodyPr/>
                    <a:lstStyle/>
                    <a:p>
                      <a:r>
                        <a:rPr lang="en-MY" sz="1400" dirty="0"/>
                        <a:t>Stamp duty exemption</a:t>
                      </a:r>
                    </a:p>
                  </a:txBody>
                  <a:tcPr/>
                </a:tc>
                <a:tc>
                  <a:txBody>
                    <a:bodyPr/>
                    <a:lstStyle/>
                    <a:p>
                      <a:r>
                        <a:rPr lang="en-MY" sz="1400" dirty="0"/>
                        <a:t>Type of instrument</a:t>
                      </a:r>
                    </a:p>
                  </a:txBody>
                  <a:tcPr/>
                </a:tc>
                <a:tc>
                  <a:txBody>
                    <a:bodyPr/>
                    <a:lstStyle/>
                    <a:p>
                      <a:r>
                        <a:rPr lang="en-MY" sz="1400" dirty="0"/>
                        <a:t>Value of  residential property</a:t>
                      </a:r>
                    </a:p>
                  </a:txBody>
                  <a:tcPr/>
                </a:tc>
                <a:tc>
                  <a:txBody>
                    <a:bodyPr/>
                    <a:lstStyle/>
                    <a:p>
                      <a:r>
                        <a:rPr lang="en-MY" sz="1400" dirty="0"/>
                        <a:t>S&amp;P executed date</a:t>
                      </a:r>
                    </a:p>
                  </a:txBody>
                  <a:tcPr/>
                </a:tc>
                <a:extLst>
                  <a:ext uri="{0D108BD9-81ED-4DB2-BD59-A6C34878D82A}">
                    <a16:rowId xmlns:a16="http://schemas.microsoft.com/office/drawing/2014/main" xmlns="" val="356745438"/>
                  </a:ext>
                </a:extLst>
              </a:tr>
              <a:tr h="405041">
                <a:tc>
                  <a:txBody>
                    <a:bodyPr/>
                    <a:lstStyle/>
                    <a:p>
                      <a:r>
                        <a:rPr lang="en-MY" sz="1400" dirty="0"/>
                        <a:t>100%</a:t>
                      </a:r>
                    </a:p>
                  </a:txBody>
                  <a:tcPr/>
                </a:tc>
                <a:tc>
                  <a:txBody>
                    <a:bodyPr/>
                    <a:lstStyle/>
                    <a:p>
                      <a:r>
                        <a:rPr lang="en-MY" sz="1400" dirty="0"/>
                        <a:t>Instrument of transfer and loan agreement</a:t>
                      </a:r>
                    </a:p>
                  </a:txBody>
                  <a:tcPr/>
                </a:tc>
                <a:tc>
                  <a:txBody>
                    <a:bodyPr/>
                    <a:lstStyle/>
                    <a:p>
                      <a:r>
                        <a:rPr lang="en-MY" sz="1400" dirty="0"/>
                        <a:t>Up to RM500,000</a:t>
                      </a:r>
                    </a:p>
                  </a:txBody>
                  <a:tcPr/>
                </a:tc>
                <a:tc>
                  <a:txBody>
                    <a:bodyPr/>
                    <a:lstStyle/>
                    <a:p>
                      <a:r>
                        <a:rPr lang="en-MY" sz="1400" dirty="0"/>
                        <a:t>1 Jan 2021 to 31 Dec 2025</a:t>
                      </a:r>
                    </a:p>
                  </a:txBody>
                  <a:tcPr/>
                </a:tc>
                <a:extLst>
                  <a:ext uri="{0D108BD9-81ED-4DB2-BD59-A6C34878D82A}">
                    <a16:rowId xmlns:a16="http://schemas.microsoft.com/office/drawing/2014/main" xmlns="" val="3609306358"/>
                  </a:ext>
                </a:extLst>
              </a:tr>
              <a:tr h="405041">
                <a:tc>
                  <a:txBody>
                    <a:bodyPr/>
                    <a:lstStyle/>
                    <a:p>
                      <a:endParaRPr lang="en-MY" sz="1400" dirty="0"/>
                    </a:p>
                  </a:txBody>
                  <a:tcPr/>
                </a:tc>
                <a:tc>
                  <a:txBody>
                    <a:bodyPr/>
                    <a:lstStyle/>
                    <a:p>
                      <a:endParaRPr lang="en-MY" sz="1400" dirty="0"/>
                    </a:p>
                  </a:txBody>
                  <a:tcPr/>
                </a:tc>
                <a:tc>
                  <a:txBody>
                    <a:bodyPr/>
                    <a:lstStyle/>
                    <a:p>
                      <a:endParaRPr lang="en-MY" sz="1400" dirty="0"/>
                    </a:p>
                  </a:txBody>
                  <a:tcPr/>
                </a:tc>
                <a:tc>
                  <a:txBody>
                    <a:bodyPr/>
                    <a:lstStyle/>
                    <a:p>
                      <a:endParaRPr lang="en-MY" sz="1400" dirty="0"/>
                    </a:p>
                  </a:txBody>
                  <a:tcPr/>
                </a:tc>
                <a:extLst>
                  <a:ext uri="{0D108BD9-81ED-4DB2-BD59-A6C34878D82A}">
                    <a16:rowId xmlns:a16="http://schemas.microsoft.com/office/drawing/2014/main" xmlns="" val="1133936222"/>
                  </a:ext>
                </a:extLst>
              </a:tr>
            </a:tbl>
          </a:graphicData>
        </a:graphic>
      </p:graphicFrame>
    </p:spTree>
    <p:extLst>
      <p:ext uri="{BB962C8B-B14F-4D97-AF65-F5344CB8AC3E}">
        <p14:creationId xmlns:p14="http://schemas.microsoft.com/office/powerpoint/2010/main" val="1152422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dirty="0"/>
          </a:p>
        </p:txBody>
      </p:sp>
      <p:sp>
        <p:nvSpPr>
          <p:cNvPr id="3" name="Text Placeholder 2"/>
          <p:cNvSpPr>
            <a:spLocks noGrp="1"/>
          </p:cNvSpPr>
          <p:nvPr>
            <p:ph type="body" idx="1"/>
          </p:nvPr>
        </p:nvSpPr>
        <p:spPr>
          <a:xfrm>
            <a:off x="332656" y="2195736"/>
            <a:ext cx="5678339" cy="1939851"/>
          </a:xfrm>
        </p:spPr>
        <p:txBody>
          <a:bodyPr>
            <a:normAutofit/>
          </a:bodyPr>
          <a:lstStyle/>
          <a:p>
            <a:pPr algn="ctr"/>
            <a:r>
              <a:rPr lang="en-MY" sz="4800" b="1" dirty="0">
                <a:solidFill>
                  <a:srgbClr val="FFC000"/>
                </a:solidFill>
              </a:rPr>
              <a:t>TAX INCENTIVES</a:t>
            </a:r>
          </a:p>
        </p:txBody>
      </p:sp>
      <p:sp>
        <p:nvSpPr>
          <p:cNvPr id="5" name="Slide Number Placeholder 4"/>
          <p:cNvSpPr>
            <a:spLocks noGrp="1"/>
          </p:cNvSpPr>
          <p:nvPr>
            <p:ph type="sldNum" sz="quarter" idx="12"/>
          </p:nvPr>
        </p:nvSpPr>
        <p:spPr/>
        <p:txBody>
          <a:bodyPr/>
          <a:lstStyle/>
          <a:p>
            <a:endParaRPr lang="en-MY" dirty="0"/>
          </a:p>
        </p:txBody>
      </p:sp>
    </p:spTree>
    <p:extLst>
      <p:ext uri="{BB962C8B-B14F-4D97-AF65-F5344CB8AC3E}">
        <p14:creationId xmlns:p14="http://schemas.microsoft.com/office/powerpoint/2010/main" val="1071809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048672" cy="8388424"/>
          </a:xfrm>
        </p:spPr>
        <p:txBody>
          <a:bodyPr/>
          <a:lstStyle/>
          <a:p>
            <a:r>
              <a:rPr lang="en-MY" sz="2000" b="1" cap="none" dirty="0"/>
              <a:t>Companies manufacturing pharmaceutical products  including COVID 19 vaccines</a:t>
            </a:r>
            <a:br>
              <a:rPr lang="en-MY" sz="2000" b="1" cap="none" dirty="0"/>
            </a:br>
            <a:r>
              <a:rPr lang="en-MY" sz="2000" b="1" cap="none" dirty="0"/>
              <a:t/>
            </a:r>
            <a:br>
              <a:rPr lang="en-MY" sz="2000" b="1" cap="none" dirty="0"/>
            </a:br>
            <a:r>
              <a:rPr lang="en-MY" sz="1400" b="1" cap="none" dirty="0"/>
              <a:t>Tax  incentive was proposed to encourage manufacturers  of pharmaceutical  products to invest in Malaysia including COVID -19 vaccines. </a:t>
            </a:r>
            <a:br>
              <a:rPr lang="en-MY" sz="1400" b="1" cap="none" dirty="0"/>
            </a:br>
            <a:r>
              <a:rPr lang="en-MY" sz="1400" b="1" cap="none" dirty="0"/>
              <a:t/>
            </a:r>
            <a:br>
              <a:rPr lang="en-MY" sz="1400" b="1" cap="none" dirty="0"/>
            </a:br>
            <a:r>
              <a:rPr lang="en-MY" sz="1400" b="1" cap="none" dirty="0"/>
              <a:t/>
            </a:r>
            <a:br>
              <a:rPr lang="en-MY" sz="1400" b="1" cap="none" dirty="0"/>
            </a:br>
            <a:r>
              <a:rPr lang="en-MY" sz="1400" cap="none" dirty="0"/>
              <a:t/>
            </a:r>
            <a:br>
              <a:rPr lang="en-MY" sz="14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400" b="1" cap="none" dirty="0"/>
              <a:t>Effective date:  From year of assessment 2020.</a:t>
            </a:r>
            <a:br>
              <a:rPr lang="en-MY" sz="1400" b="1" cap="none" dirty="0"/>
            </a:br>
            <a:r>
              <a:rPr lang="en-MY" sz="1600" b="1" cap="none" dirty="0"/>
              <a:t/>
            </a:r>
            <a:br>
              <a:rPr lang="en-MY" sz="1600" b="1" cap="none" dirty="0"/>
            </a:br>
            <a:r>
              <a:rPr lang="en-MY" sz="1600" b="1" cap="none" dirty="0"/>
              <a:t/>
            </a:r>
            <a:br>
              <a:rPr lang="en-MY" sz="1600" b="1" cap="none" dirty="0"/>
            </a:br>
            <a:r>
              <a:rPr lang="en-MY" sz="1600" b="1" cap="none" dirty="0"/>
              <a:t/>
            </a:r>
            <a:br>
              <a:rPr lang="en-MY" sz="1600" b="1" cap="none" dirty="0"/>
            </a:br>
            <a:r>
              <a:rPr lang="en-MY" sz="1600" b="1" cap="none" dirty="0"/>
              <a:t>* </a:t>
            </a:r>
            <a:r>
              <a:rPr lang="en-MY" sz="1400" i="1" cap="none" dirty="0"/>
              <a:t>Application to MIDA from 7 November 2020 to 31 December 2022</a:t>
            </a:r>
            <a:br>
              <a:rPr lang="en-MY" sz="1400" i="1" cap="none" dirty="0"/>
            </a:br>
            <a:r>
              <a:rPr lang="en-MY" sz="1600" b="1" cap="none" dirty="0"/>
              <a:t/>
            </a:r>
            <a:br>
              <a:rPr lang="en-MY" sz="1600" b="1" cap="none" dirty="0"/>
            </a:br>
            <a:endParaRPr lang="en-MY" sz="1400" cap="none" dirty="0"/>
          </a:p>
        </p:txBody>
      </p:sp>
      <p:sp>
        <p:nvSpPr>
          <p:cNvPr id="3" name="Text Placeholder 2"/>
          <p:cNvSpPr>
            <a:spLocks noGrp="1"/>
          </p:cNvSpPr>
          <p:nvPr>
            <p:ph type="body" idx="1"/>
          </p:nvPr>
        </p:nvSpPr>
        <p:spPr>
          <a:xfrm>
            <a:off x="147142" y="179512"/>
            <a:ext cx="4601765" cy="504055"/>
          </a:xfrm>
          <a:solidFill>
            <a:schemeClr val="accent1">
              <a:lumMod val="60000"/>
              <a:lumOff val="40000"/>
            </a:schemeClr>
          </a:solidFill>
        </p:spPr>
        <p:txBody>
          <a:bodyPr>
            <a:normAutofit fontScale="92500"/>
          </a:bodyPr>
          <a:lstStyle/>
          <a:p>
            <a:r>
              <a:rPr lang="en-MY" sz="2400" b="1" dirty="0">
                <a:solidFill>
                  <a:schemeClr val="tx1"/>
                </a:solidFill>
              </a:rPr>
              <a:t>NEW PROPOSAL - MANUFACTURING</a:t>
            </a:r>
          </a:p>
        </p:txBody>
      </p:sp>
      <p:graphicFrame>
        <p:nvGraphicFramePr>
          <p:cNvPr id="4" name="Table 3"/>
          <p:cNvGraphicFramePr>
            <a:graphicFrameLocks noGrp="1"/>
          </p:cNvGraphicFramePr>
          <p:nvPr>
            <p:extLst>
              <p:ext uri="{D42A27DB-BD31-4B8C-83A1-F6EECF244321}">
                <p14:modId xmlns:p14="http://schemas.microsoft.com/office/powerpoint/2010/main" val="3354609875"/>
              </p:ext>
            </p:extLst>
          </p:nvPr>
        </p:nvGraphicFramePr>
        <p:xfrm>
          <a:off x="111696" y="2339752"/>
          <a:ext cx="5184576" cy="192024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xmlns="" val="20000"/>
                    </a:ext>
                  </a:extLst>
                </a:gridCol>
                <a:gridCol w="1517104">
                  <a:extLst>
                    <a:ext uri="{9D8B030D-6E8A-4147-A177-3AD203B41FA5}">
                      <a16:colId xmlns:a16="http://schemas.microsoft.com/office/drawing/2014/main" xmlns="" val="20001"/>
                    </a:ext>
                  </a:extLst>
                </a:gridCol>
                <a:gridCol w="1939280">
                  <a:extLst>
                    <a:ext uri="{9D8B030D-6E8A-4147-A177-3AD203B41FA5}">
                      <a16:colId xmlns:a16="http://schemas.microsoft.com/office/drawing/2014/main" xmlns="" val="20002"/>
                    </a:ext>
                  </a:extLst>
                </a:gridCol>
              </a:tblGrid>
              <a:tr h="370840">
                <a:tc>
                  <a:txBody>
                    <a:bodyPr/>
                    <a:lstStyle/>
                    <a:p>
                      <a:pPr algn="ctr"/>
                      <a:r>
                        <a:rPr lang="en-US" sz="1200" dirty="0"/>
                        <a:t>Income Tax Rate</a:t>
                      </a:r>
                    </a:p>
                    <a:p>
                      <a:pPr algn="ctr"/>
                      <a:endParaRPr lang="en-MY" sz="1200" dirty="0"/>
                    </a:p>
                  </a:txBody>
                  <a:tcPr/>
                </a:tc>
                <a:tc>
                  <a:txBody>
                    <a:bodyPr/>
                    <a:lstStyle/>
                    <a:p>
                      <a:pPr algn="ctr"/>
                      <a:r>
                        <a:rPr lang="en-US" sz="1200" dirty="0"/>
                        <a:t>Incentives Period</a:t>
                      </a:r>
                    </a:p>
                    <a:p>
                      <a:pPr algn="ctr"/>
                      <a:endParaRPr lang="en-MY" sz="1200" dirty="0"/>
                    </a:p>
                  </a:txBody>
                  <a:tcPr/>
                </a:tc>
                <a:tc>
                  <a:txBody>
                    <a:bodyPr/>
                    <a:lstStyle/>
                    <a:p>
                      <a:pPr algn="ctr"/>
                      <a:r>
                        <a:rPr lang="en-MY" sz="1200" dirty="0"/>
                        <a:t>Other facilities incentives</a:t>
                      </a:r>
                    </a:p>
                  </a:txBody>
                  <a:tcPr/>
                </a:tc>
                <a:extLst>
                  <a:ext uri="{0D108BD9-81ED-4DB2-BD59-A6C34878D82A}">
                    <a16:rowId xmlns:a16="http://schemas.microsoft.com/office/drawing/2014/main" xmlns="" val="10000"/>
                  </a:ext>
                </a:extLst>
              </a:tr>
              <a:tr h="370840">
                <a:tc>
                  <a:txBody>
                    <a:bodyPr/>
                    <a:lstStyle/>
                    <a:p>
                      <a:pPr algn="ctr"/>
                      <a:r>
                        <a:rPr lang="en-US" sz="1200" dirty="0"/>
                        <a:t>0% - 10%</a:t>
                      </a:r>
                      <a:endParaRPr lang="en-MY" sz="1200" dirty="0"/>
                    </a:p>
                  </a:txBody>
                  <a:tcPr/>
                </a:tc>
                <a:tc>
                  <a:txBody>
                    <a:bodyPr/>
                    <a:lstStyle/>
                    <a:p>
                      <a:pPr algn="ctr"/>
                      <a:r>
                        <a:rPr lang="en-MY" sz="1200" dirty="0"/>
                        <a:t>First 10 years</a:t>
                      </a:r>
                    </a:p>
                  </a:txBody>
                  <a:tcPr/>
                </a:tc>
                <a:tc>
                  <a:txBody>
                    <a:bodyPr/>
                    <a:lstStyle/>
                    <a:p>
                      <a:pPr algn="just"/>
                      <a:r>
                        <a:rPr lang="en-US" sz="1200" dirty="0"/>
                        <a:t>Grants, import duty &amp; sales tax exemptions for machineries, raw materials  </a:t>
                      </a:r>
                      <a:endParaRPr lang="en-MY" sz="1200" dirty="0"/>
                    </a:p>
                  </a:txBody>
                  <a:tcPr/>
                </a:tc>
                <a:extLst>
                  <a:ext uri="{0D108BD9-81ED-4DB2-BD59-A6C34878D82A}">
                    <a16:rowId xmlns:a16="http://schemas.microsoft.com/office/drawing/2014/main" xmlns="" val="10001"/>
                  </a:ext>
                </a:extLst>
              </a:tr>
              <a:tr h="370840">
                <a:tc>
                  <a:txBody>
                    <a:bodyPr/>
                    <a:lstStyle/>
                    <a:p>
                      <a:pPr algn="ctr"/>
                      <a:r>
                        <a:rPr lang="en-US" sz="1200" dirty="0"/>
                        <a:t>10%</a:t>
                      </a:r>
                      <a:endParaRPr lang="en-MY" sz="1200" dirty="0"/>
                    </a:p>
                  </a:txBody>
                  <a:tcPr/>
                </a:tc>
                <a:tc>
                  <a:txBody>
                    <a:bodyPr/>
                    <a:lstStyle/>
                    <a:p>
                      <a:pPr algn="ctr"/>
                      <a:r>
                        <a:rPr lang="en-MY" sz="1200" dirty="0"/>
                        <a:t>Next 10 years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Grants, import duty &amp; sales tax exemptions for machineries, raw materials  </a:t>
                      </a:r>
                      <a:endParaRPr lang="en-MY" sz="1200" dirty="0"/>
                    </a:p>
                    <a:p>
                      <a:pPr algn="l"/>
                      <a:endParaRPr lang="en-MY" sz="1200" dirty="0"/>
                    </a:p>
                  </a:txBody>
                  <a:tcPr/>
                </a:tc>
                <a:extLst>
                  <a:ext uri="{0D108BD9-81ED-4DB2-BD59-A6C34878D82A}">
                    <a16:rowId xmlns:a16="http://schemas.microsoft.com/office/drawing/2014/main" xmlns="" val="10002"/>
                  </a:ext>
                </a:extLst>
              </a:tr>
            </a:tbl>
          </a:graphicData>
        </a:graphic>
      </p:graphicFrame>
      <p:sp>
        <p:nvSpPr>
          <p:cNvPr id="6" name="Slide Number Placeholder 5"/>
          <p:cNvSpPr>
            <a:spLocks noGrp="1"/>
          </p:cNvSpPr>
          <p:nvPr>
            <p:ph type="sldNum" sz="quarter" idx="12"/>
          </p:nvPr>
        </p:nvSpPr>
        <p:spPr/>
        <p:txBody>
          <a:bodyPr/>
          <a:lstStyle/>
          <a:p>
            <a:r>
              <a:rPr lang="en-US" dirty="0"/>
              <a:t>1</a:t>
            </a:r>
            <a:endParaRPr lang="en-MY" dirty="0"/>
          </a:p>
        </p:txBody>
      </p:sp>
    </p:spTree>
    <p:extLst>
      <p:ext uri="{BB962C8B-B14F-4D97-AF65-F5344CB8AC3E}">
        <p14:creationId xmlns:p14="http://schemas.microsoft.com/office/powerpoint/2010/main" val="1113406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048672" cy="8388424"/>
          </a:xfrm>
        </p:spPr>
        <p:txBody>
          <a:bodyPr/>
          <a:lstStyle/>
          <a:p>
            <a:r>
              <a:rPr lang="en-MY" sz="2000" b="1" cap="none" dirty="0"/>
              <a:t>REVIEW OF TAX INCENTIVES FOR RELOCATION OF OPERATION TO MALAYSIA OR UNDERTAKING NEW INVESTMENT</a:t>
            </a:r>
            <a:br>
              <a:rPr lang="en-MY" sz="2000" b="1" cap="none" dirty="0"/>
            </a:br>
            <a:r>
              <a:rPr lang="en-MY" sz="1400" b="1" cap="none" dirty="0"/>
              <a:t>Proposed the existing incentives for manufacturers for relocating operations to Malaysia  be revised as follows:-</a:t>
            </a:r>
            <a:br>
              <a:rPr lang="en-MY" sz="1400" b="1" cap="none" dirty="0"/>
            </a:br>
            <a:r>
              <a:rPr lang="en-MY" sz="1400" b="1" cap="none" dirty="0"/>
              <a:t/>
            </a:r>
            <a:br>
              <a:rPr lang="en-MY" sz="1400" b="1" cap="none" dirty="0"/>
            </a:br>
            <a:r>
              <a:rPr lang="en-MY" sz="1200" b="1" cap="none" dirty="0"/>
              <a:t>(a)</a:t>
            </a:r>
            <a:r>
              <a:rPr lang="en-MY" sz="1400" b="1" cap="none" dirty="0"/>
              <a:t>    </a:t>
            </a:r>
            <a:r>
              <a:rPr lang="en-MY" sz="1200" b="1" cap="none" dirty="0"/>
              <a:t>Application period to MIDA extended for another one year – 31 Dec 2022;</a:t>
            </a:r>
            <a:br>
              <a:rPr lang="en-MY" sz="1200" b="1" cap="none" dirty="0"/>
            </a:br>
            <a:r>
              <a:rPr lang="en-MY" sz="1200" b="1" cap="none" dirty="0"/>
              <a:t>(b)    The scope of tax incentives will be expanded to include companies adapting Industrial Revolution 4.0    and digitalisation technology with investment that contribute to significant multiplier effect in the following services:-</a:t>
            </a:r>
            <a:br>
              <a:rPr lang="en-MY" sz="1200" b="1" cap="none" dirty="0"/>
            </a:br>
            <a:r>
              <a:rPr lang="en-MY" sz="1200" b="1" cap="none" dirty="0"/>
              <a:t>(i) Provision of technology solution, or more typically technology company which develops technology and provide technology solutions based on substantial scientific or engineering challenges </a:t>
            </a:r>
            <a:r>
              <a:rPr lang="en-MY" sz="1400" b="1" cap="none" dirty="0"/>
              <a:t/>
            </a:r>
            <a:br>
              <a:rPr lang="en-MY" sz="1400" b="1" cap="none" dirty="0"/>
            </a:br>
            <a:r>
              <a:rPr lang="en-MY" sz="1200" b="1" cap="none" dirty="0"/>
              <a:t>(ii) Provision  of infrastructure and technology for cloud computing</a:t>
            </a:r>
            <a:br>
              <a:rPr lang="en-MY" sz="1200" b="1" cap="none" dirty="0"/>
            </a:br>
            <a:r>
              <a:rPr lang="en-MY" sz="1200" b="1" cap="none" dirty="0"/>
              <a:t>(iii) R&amp;D / Design and development activities</a:t>
            </a:r>
            <a:br>
              <a:rPr lang="en-MY" sz="1200" b="1" cap="none" dirty="0"/>
            </a:br>
            <a:r>
              <a:rPr lang="en-MY" sz="1200" b="1" cap="none" dirty="0"/>
              <a:t>(iv) Medical devices testing laboratory and clinical trials</a:t>
            </a:r>
            <a:br>
              <a:rPr lang="en-MY" sz="1200" b="1" cap="none" dirty="0"/>
            </a:br>
            <a:r>
              <a:rPr lang="en-MY" sz="1200" b="1" cap="none" dirty="0"/>
              <a:t>(v) Any other services as determined by MOF</a:t>
            </a:r>
            <a:br>
              <a:rPr lang="en-MY" sz="1200" b="1" cap="none" dirty="0"/>
            </a:br>
            <a:r>
              <a:rPr lang="en-MY" sz="1200" b="1" cap="none" dirty="0"/>
              <a:t/>
            </a:r>
            <a:br>
              <a:rPr lang="en-MY" sz="1200" b="1" cap="none" dirty="0"/>
            </a:br>
            <a:r>
              <a:rPr lang="en-MY" sz="1200" b="1" cap="none" dirty="0"/>
              <a:t/>
            </a:r>
            <a:br>
              <a:rPr lang="en-MY" sz="1200" b="1" cap="none" dirty="0"/>
            </a:br>
            <a:r>
              <a:rPr lang="en-MY" sz="1200" cap="none" dirty="0"/>
              <a:t/>
            </a:r>
            <a:br>
              <a:rPr lang="en-MY" sz="12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b="1" cap="none" dirty="0"/>
              <a:t>* </a:t>
            </a:r>
            <a:r>
              <a:rPr lang="en-MY" sz="1400" i="1" cap="none" dirty="0"/>
              <a:t>Application to MIDA  extended  to 31 December 2022</a:t>
            </a:r>
            <a:br>
              <a:rPr lang="en-MY" sz="1400" i="1" cap="none" dirty="0"/>
            </a:br>
            <a:r>
              <a:rPr lang="en-MY" sz="1600" b="1" cap="none" dirty="0"/>
              <a:t/>
            </a:r>
            <a:br>
              <a:rPr lang="en-MY" sz="1600" b="1" cap="none" dirty="0"/>
            </a:br>
            <a:endParaRPr lang="en-MY" sz="1400" cap="none" dirty="0"/>
          </a:p>
        </p:txBody>
      </p:sp>
      <p:sp>
        <p:nvSpPr>
          <p:cNvPr id="3" name="Text Placeholder 2"/>
          <p:cNvSpPr>
            <a:spLocks noGrp="1"/>
          </p:cNvSpPr>
          <p:nvPr>
            <p:ph type="body" idx="1"/>
          </p:nvPr>
        </p:nvSpPr>
        <p:spPr>
          <a:xfrm>
            <a:off x="147142" y="179512"/>
            <a:ext cx="4601765" cy="504055"/>
          </a:xfrm>
          <a:solidFill>
            <a:schemeClr val="accent1">
              <a:lumMod val="60000"/>
              <a:lumOff val="40000"/>
            </a:schemeClr>
          </a:solidFill>
        </p:spPr>
        <p:txBody>
          <a:bodyPr>
            <a:normAutofit fontScale="92500"/>
          </a:bodyPr>
          <a:lstStyle/>
          <a:p>
            <a:r>
              <a:rPr lang="en-MY" sz="2400" b="1" dirty="0">
                <a:solidFill>
                  <a:schemeClr val="tx1"/>
                </a:solidFill>
              </a:rPr>
              <a:t>NEW PROPOSAL - MANUFACTURING</a:t>
            </a:r>
          </a:p>
        </p:txBody>
      </p:sp>
      <p:sp>
        <p:nvSpPr>
          <p:cNvPr id="6" name="Slide Number Placeholder 5"/>
          <p:cNvSpPr>
            <a:spLocks noGrp="1"/>
          </p:cNvSpPr>
          <p:nvPr>
            <p:ph type="sldNum" sz="quarter" idx="12"/>
          </p:nvPr>
        </p:nvSpPr>
        <p:spPr/>
        <p:txBody>
          <a:bodyPr/>
          <a:lstStyle/>
          <a:p>
            <a:r>
              <a:rPr lang="en-MY" dirty="0"/>
              <a:t>2</a:t>
            </a:r>
          </a:p>
        </p:txBody>
      </p:sp>
      <p:graphicFrame>
        <p:nvGraphicFramePr>
          <p:cNvPr id="7" name="Table 7">
            <a:extLst>
              <a:ext uri="{FF2B5EF4-FFF2-40B4-BE49-F238E27FC236}">
                <a16:creationId xmlns:a16="http://schemas.microsoft.com/office/drawing/2014/main" xmlns="" id="{8659A62F-176C-465F-BECB-70EDCAAC9F42}"/>
              </a:ext>
            </a:extLst>
          </p:cNvPr>
          <p:cNvGraphicFramePr>
            <a:graphicFrameLocks noGrp="1"/>
          </p:cNvGraphicFramePr>
          <p:nvPr/>
        </p:nvGraphicFramePr>
        <p:xfrm>
          <a:off x="147142" y="4499992"/>
          <a:ext cx="4601766" cy="1371600"/>
        </p:xfrm>
        <a:graphic>
          <a:graphicData uri="http://schemas.openxmlformats.org/drawingml/2006/table">
            <a:tbl>
              <a:tblPr firstRow="1" bandRow="1">
                <a:tableStyleId>{5C22544A-7EE6-4342-B048-85BDC9FD1C3A}</a:tableStyleId>
              </a:tblPr>
              <a:tblGrid>
                <a:gridCol w="1533922">
                  <a:extLst>
                    <a:ext uri="{9D8B030D-6E8A-4147-A177-3AD203B41FA5}">
                      <a16:colId xmlns:a16="http://schemas.microsoft.com/office/drawing/2014/main" xmlns="" val="1393560820"/>
                    </a:ext>
                  </a:extLst>
                </a:gridCol>
                <a:gridCol w="1533922">
                  <a:extLst>
                    <a:ext uri="{9D8B030D-6E8A-4147-A177-3AD203B41FA5}">
                      <a16:colId xmlns:a16="http://schemas.microsoft.com/office/drawing/2014/main" xmlns="" val="361250160"/>
                    </a:ext>
                  </a:extLst>
                </a:gridCol>
                <a:gridCol w="1533922">
                  <a:extLst>
                    <a:ext uri="{9D8B030D-6E8A-4147-A177-3AD203B41FA5}">
                      <a16:colId xmlns:a16="http://schemas.microsoft.com/office/drawing/2014/main" xmlns="" val="3731257631"/>
                    </a:ext>
                  </a:extLst>
                </a:gridCol>
              </a:tblGrid>
              <a:tr h="259229">
                <a:tc>
                  <a:txBody>
                    <a:bodyPr/>
                    <a:lstStyle/>
                    <a:p>
                      <a:endParaRPr lang="en-MY" sz="1200" dirty="0"/>
                    </a:p>
                  </a:txBody>
                  <a:tcPr/>
                </a:tc>
                <a:tc>
                  <a:txBody>
                    <a:bodyPr/>
                    <a:lstStyle/>
                    <a:p>
                      <a:r>
                        <a:rPr lang="en-MY" sz="1200" dirty="0"/>
                        <a:t>Income Tax Rate</a:t>
                      </a:r>
                    </a:p>
                  </a:txBody>
                  <a:tcPr/>
                </a:tc>
                <a:tc>
                  <a:txBody>
                    <a:bodyPr/>
                    <a:lstStyle/>
                    <a:p>
                      <a:r>
                        <a:rPr lang="en-MY" sz="1200" dirty="0"/>
                        <a:t>Tax Incentives Period</a:t>
                      </a:r>
                    </a:p>
                  </a:txBody>
                  <a:tcPr/>
                </a:tc>
                <a:extLst>
                  <a:ext uri="{0D108BD9-81ED-4DB2-BD59-A6C34878D82A}">
                    <a16:rowId xmlns:a16="http://schemas.microsoft.com/office/drawing/2014/main" xmlns="" val="1558930377"/>
                  </a:ext>
                </a:extLst>
              </a:tr>
              <a:tr h="259229">
                <a:tc>
                  <a:txBody>
                    <a:bodyPr/>
                    <a:lstStyle/>
                    <a:p>
                      <a:r>
                        <a:rPr lang="en-MY" sz="1200" dirty="0"/>
                        <a:t>New company</a:t>
                      </a:r>
                    </a:p>
                  </a:txBody>
                  <a:tcPr/>
                </a:tc>
                <a:tc>
                  <a:txBody>
                    <a:bodyPr/>
                    <a:lstStyle/>
                    <a:p>
                      <a:r>
                        <a:rPr lang="en-MY" sz="1200" dirty="0"/>
                        <a:t>0% - 10%</a:t>
                      </a:r>
                    </a:p>
                  </a:txBody>
                  <a:tcPr/>
                </a:tc>
                <a:tc>
                  <a:txBody>
                    <a:bodyPr/>
                    <a:lstStyle/>
                    <a:p>
                      <a:r>
                        <a:rPr lang="en-MY" sz="1200" dirty="0"/>
                        <a:t>Up to 10 years</a:t>
                      </a:r>
                    </a:p>
                  </a:txBody>
                  <a:tcPr/>
                </a:tc>
                <a:extLst>
                  <a:ext uri="{0D108BD9-81ED-4DB2-BD59-A6C34878D82A}">
                    <a16:rowId xmlns:a16="http://schemas.microsoft.com/office/drawing/2014/main" xmlns="" val="1463090752"/>
                  </a:ext>
                </a:extLst>
              </a:tr>
              <a:tr h="259229">
                <a:tc>
                  <a:txBody>
                    <a:bodyPr/>
                    <a:lstStyle/>
                    <a:p>
                      <a:r>
                        <a:rPr lang="en-MY" sz="1200" dirty="0"/>
                        <a:t>Existing company</a:t>
                      </a:r>
                    </a:p>
                  </a:txBody>
                  <a:tcPr/>
                </a:tc>
                <a:tc>
                  <a:txBody>
                    <a:bodyPr/>
                    <a:lstStyle/>
                    <a:p>
                      <a:r>
                        <a:rPr lang="en-MY" sz="1200" dirty="0"/>
                        <a:t>10% </a:t>
                      </a:r>
                    </a:p>
                  </a:txBody>
                  <a:tcPr/>
                </a:tc>
                <a:tc>
                  <a:txBody>
                    <a:bodyPr/>
                    <a:lstStyle/>
                    <a:p>
                      <a:r>
                        <a:rPr lang="en-MY" sz="1200" dirty="0"/>
                        <a:t>Up to 10 years</a:t>
                      </a:r>
                    </a:p>
                  </a:txBody>
                  <a:tcPr/>
                </a:tc>
                <a:extLst>
                  <a:ext uri="{0D108BD9-81ED-4DB2-BD59-A6C34878D82A}">
                    <a16:rowId xmlns:a16="http://schemas.microsoft.com/office/drawing/2014/main" xmlns="" val="2872908350"/>
                  </a:ext>
                </a:extLst>
              </a:tr>
              <a:tr h="259229">
                <a:tc>
                  <a:txBody>
                    <a:bodyPr/>
                    <a:lstStyle/>
                    <a:p>
                      <a:endParaRPr lang="en-MY" sz="1200" dirty="0"/>
                    </a:p>
                  </a:txBody>
                  <a:tcPr/>
                </a:tc>
                <a:tc>
                  <a:txBody>
                    <a:bodyPr/>
                    <a:lstStyle/>
                    <a:p>
                      <a:endParaRPr lang="en-MY" sz="1200" dirty="0"/>
                    </a:p>
                  </a:txBody>
                  <a:tcPr/>
                </a:tc>
                <a:tc>
                  <a:txBody>
                    <a:bodyPr/>
                    <a:lstStyle/>
                    <a:p>
                      <a:endParaRPr lang="en-MY" sz="1200" dirty="0"/>
                    </a:p>
                  </a:txBody>
                  <a:tcPr/>
                </a:tc>
                <a:extLst>
                  <a:ext uri="{0D108BD9-81ED-4DB2-BD59-A6C34878D82A}">
                    <a16:rowId xmlns:a16="http://schemas.microsoft.com/office/drawing/2014/main" xmlns="" val="1965876169"/>
                  </a:ext>
                </a:extLst>
              </a:tr>
              <a:tr h="259229">
                <a:tc>
                  <a:txBody>
                    <a:bodyPr/>
                    <a:lstStyle/>
                    <a:p>
                      <a:endParaRPr lang="en-MY" sz="1200" dirty="0"/>
                    </a:p>
                  </a:txBody>
                  <a:tcPr/>
                </a:tc>
                <a:tc>
                  <a:txBody>
                    <a:bodyPr/>
                    <a:lstStyle/>
                    <a:p>
                      <a:endParaRPr lang="en-MY" sz="1200" dirty="0"/>
                    </a:p>
                  </a:txBody>
                  <a:tcPr/>
                </a:tc>
                <a:tc>
                  <a:txBody>
                    <a:bodyPr/>
                    <a:lstStyle/>
                    <a:p>
                      <a:endParaRPr lang="en-MY" sz="1200" dirty="0"/>
                    </a:p>
                  </a:txBody>
                  <a:tcPr/>
                </a:tc>
                <a:extLst>
                  <a:ext uri="{0D108BD9-81ED-4DB2-BD59-A6C34878D82A}">
                    <a16:rowId xmlns:a16="http://schemas.microsoft.com/office/drawing/2014/main" xmlns="" val="3160415778"/>
                  </a:ext>
                </a:extLst>
              </a:tr>
            </a:tbl>
          </a:graphicData>
        </a:graphic>
      </p:graphicFrame>
    </p:spTree>
    <p:extLst>
      <p:ext uri="{BB962C8B-B14F-4D97-AF65-F5344CB8AC3E}">
        <p14:creationId xmlns:p14="http://schemas.microsoft.com/office/powerpoint/2010/main" val="3805208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048672" cy="8388424"/>
          </a:xfrm>
        </p:spPr>
        <p:txBody>
          <a:bodyPr/>
          <a:lstStyle/>
          <a:p>
            <a:r>
              <a:rPr lang="en-MY" sz="2000" b="1" cap="none" dirty="0"/>
              <a:t>REVIEW OF TAX INCENTIVES ON EXPORT OF HEALTHCARE</a:t>
            </a:r>
            <a:br>
              <a:rPr lang="en-MY" sz="2000" b="1" cap="none" dirty="0"/>
            </a:br>
            <a:r>
              <a:rPr lang="en-MY" sz="2000" b="1" cap="none" dirty="0"/>
              <a:t/>
            </a:r>
            <a:br>
              <a:rPr lang="en-MY" sz="2000" b="1" cap="none" dirty="0"/>
            </a:br>
            <a:r>
              <a:rPr lang="en-MY" sz="1400" b="1" cap="none" dirty="0"/>
              <a:t>Currently,  </a:t>
            </a:r>
            <a:br>
              <a:rPr lang="en-MY" sz="1400" b="1" cap="none" dirty="0"/>
            </a:br>
            <a:r>
              <a:rPr lang="en-MY" sz="1400" b="1" cap="none" dirty="0"/>
              <a:t/>
            </a:r>
            <a:br>
              <a:rPr lang="en-MY" sz="1400" b="1" cap="none" dirty="0"/>
            </a:br>
            <a:r>
              <a:rPr lang="en-MY" sz="1400" b="1" cap="none" dirty="0"/>
              <a:t>(a) the tax exemption  are eligible for companies from export of healthcare services to foreign patients either in Malaysia or from Malaysia</a:t>
            </a:r>
            <a:br>
              <a:rPr lang="en-MY" sz="1400" b="1" cap="none" dirty="0"/>
            </a:br>
            <a:r>
              <a:rPr lang="en-MY" sz="1400" b="1" cap="none" dirty="0"/>
              <a:t/>
            </a:r>
            <a:br>
              <a:rPr lang="en-MY" sz="1400" b="1" cap="none" dirty="0"/>
            </a:br>
            <a:r>
              <a:rPr lang="en-MY" sz="1400" b="1" cap="none" dirty="0"/>
              <a:t>(b) The tax exemption is equivalent to 100% of the value of increased of export of services to be set-off against 70 % of the Statutory Income (SI) from YAs 2018 – 2020 subject to the following conditions:-</a:t>
            </a:r>
            <a:br>
              <a:rPr lang="en-MY" sz="1400" b="1" cap="none" dirty="0"/>
            </a:br>
            <a:r>
              <a:rPr lang="en-MY" sz="1400" b="1" cap="none" dirty="0"/>
              <a:t/>
            </a:r>
            <a:br>
              <a:rPr lang="en-MY" sz="1400" b="1" cap="none" dirty="0"/>
            </a:br>
            <a:r>
              <a:rPr lang="en-MY" sz="1400" b="1" cap="none" dirty="0"/>
              <a:t>(i)    The number of qualified healthcare travellers is at least 10% if the total patients for  each YA;  and</a:t>
            </a:r>
            <a:br>
              <a:rPr lang="en-MY" sz="1400" b="1" cap="none" dirty="0"/>
            </a:br>
            <a:r>
              <a:rPr lang="en-MY" sz="1400" b="1" cap="none" dirty="0"/>
              <a:t>(ii)    At least 10% of the Company’s gross income is derived from qualified healthcare travellers each YA.</a:t>
            </a:r>
            <a:br>
              <a:rPr lang="en-MY" sz="1400" b="1" cap="none" dirty="0"/>
            </a:br>
            <a:r>
              <a:rPr lang="en-MY" sz="1400" b="1" cap="none" dirty="0"/>
              <a:t/>
            </a:r>
            <a:br>
              <a:rPr lang="en-MY" sz="1400" b="1" cap="none" dirty="0"/>
            </a:br>
            <a:r>
              <a:rPr lang="en-MY" sz="1400" b="1" cap="none" dirty="0"/>
              <a:t>Proposed:-  The existing incentive be extended to YAs  2021 and 2022</a:t>
            </a:r>
            <a:r>
              <a:rPr lang="en-MY" sz="1200" b="1" cap="none" dirty="0"/>
              <a:t/>
            </a:r>
            <a:br>
              <a:rPr lang="en-MY" sz="1200" b="1" cap="none" dirty="0"/>
            </a:br>
            <a:r>
              <a:rPr lang="en-MY" sz="1200" cap="none" dirty="0"/>
              <a:t/>
            </a:r>
            <a:br>
              <a:rPr lang="en-MY" sz="1200" cap="none" dirty="0"/>
            </a:br>
            <a:r>
              <a:rPr lang="en-MY" sz="1600" b="1" cap="none" dirty="0"/>
              <a:t/>
            </a:r>
            <a:br>
              <a:rPr lang="en-MY" sz="1600" b="1" cap="none" dirty="0"/>
            </a:br>
            <a:endParaRPr lang="en-MY" sz="1400" cap="none" dirty="0"/>
          </a:p>
        </p:txBody>
      </p:sp>
      <p:sp>
        <p:nvSpPr>
          <p:cNvPr id="3" name="Text Placeholder 2"/>
          <p:cNvSpPr>
            <a:spLocks noGrp="1"/>
          </p:cNvSpPr>
          <p:nvPr>
            <p:ph type="body" idx="1"/>
          </p:nvPr>
        </p:nvSpPr>
        <p:spPr>
          <a:xfrm>
            <a:off x="147142" y="179512"/>
            <a:ext cx="4601765" cy="504055"/>
          </a:xfrm>
          <a:solidFill>
            <a:schemeClr val="accent1">
              <a:lumMod val="60000"/>
              <a:lumOff val="40000"/>
            </a:schemeClr>
          </a:solidFill>
        </p:spPr>
        <p:txBody>
          <a:bodyPr>
            <a:normAutofit/>
          </a:bodyPr>
          <a:lstStyle/>
          <a:p>
            <a:r>
              <a:rPr lang="en-MY" sz="2400" b="1" dirty="0">
                <a:solidFill>
                  <a:schemeClr val="tx1"/>
                </a:solidFill>
              </a:rPr>
              <a:t>NEW PROPOSAL - HEALTHCARE</a:t>
            </a:r>
          </a:p>
        </p:txBody>
      </p:sp>
      <p:sp>
        <p:nvSpPr>
          <p:cNvPr id="6" name="Slide Number Placeholder 5"/>
          <p:cNvSpPr>
            <a:spLocks noGrp="1"/>
          </p:cNvSpPr>
          <p:nvPr>
            <p:ph type="sldNum" sz="quarter" idx="12"/>
          </p:nvPr>
        </p:nvSpPr>
        <p:spPr/>
        <p:txBody>
          <a:bodyPr/>
          <a:lstStyle/>
          <a:p>
            <a:r>
              <a:rPr lang="en-US" dirty="0"/>
              <a:t>3</a:t>
            </a:r>
            <a:endParaRPr lang="en-MY" dirty="0"/>
          </a:p>
        </p:txBody>
      </p:sp>
    </p:spTree>
    <p:extLst>
      <p:ext uri="{BB962C8B-B14F-4D97-AF65-F5344CB8AC3E}">
        <p14:creationId xmlns:p14="http://schemas.microsoft.com/office/powerpoint/2010/main" val="1929379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048672" cy="8388424"/>
          </a:xfrm>
        </p:spPr>
        <p:txBody>
          <a:bodyPr/>
          <a:lstStyle/>
          <a:p>
            <a:r>
              <a:rPr lang="en-MY" sz="2000" b="1" cap="none" dirty="0"/>
              <a:t>REVIEW OF DOUBLE DEDUCTIONS OF EMPLOYMENT FOR SENIOR CITIZENS, EX-CONVICTS, PAROLEES,, SUPERVISED PERSONS AND EX-DRUG DEPENDENTS</a:t>
            </a:r>
            <a:br>
              <a:rPr lang="en-MY" sz="2000" b="1" cap="none" dirty="0"/>
            </a:br>
            <a:r>
              <a:rPr lang="en-MY" sz="2000" b="1" cap="none" dirty="0"/>
              <a:t/>
            </a:r>
            <a:br>
              <a:rPr lang="en-MY" sz="2000" b="1" cap="none" dirty="0"/>
            </a:br>
            <a:r>
              <a:rPr lang="en-MY" sz="1400" b="1" cap="none" dirty="0"/>
              <a:t>Currently,  </a:t>
            </a:r>
            <a:br>
              <a:rPr lang="en-MY" sz="1400" b="1" cap="none" dirty="0"/>
            </a:br>
            <a:r>
              <a:rPr lang="en-MY" sz="1400" b="1" cap="none" dirty="0"/>
              <a:t/>
            </a:r>
            <a:br>
              <a:rPr lang="en-MY" sz="1400" b="1" cap="none" dirty="0"/>
            </a:br>
            <a:r>
              <a:rPr lang="en-MY" sz="1400" b="1" cap="none" dirty="0"/>
              <a:t>A further deduction is given  to employers for the remuneration on the employment  of </a:t>
            </a:r>
            <a:br>
              <a:rPr lang="en-MY" sz="1400" b="1" cap="none" dirty="0"/>
            </a:br>
            <a:r>
              <a:rPr lang="en-MY" sz="1400" b="1" cap="none" dirty="0"/>
              <a:t/>
            </a:r>
            <a:br>
              <a:rPr lang="en-MY" sz="1400" b="1" cap="none" dirty="0"/>
            </a:br>
            <a:r>
              <a:rPr lang="en-MY" sz="1400" b="1" cap="none" dirty="0"/>
              <a:t>(a) senior citizens</a:t>
            </a:r>
            <a:br>
              <a:rPr lang="en-MY" sz="1400" b="1" cap="none" dirty="0"/>
            </a:br>
            <a:r>
              <a:rPr lang="en-MY" sz="1400" b="1" cap="none" dirty="0"/>
              <a:t>(b) ex convicts</a:t>
            </a:r>
            <a:br>
              <a:rPr lang="en-MY" sz="1400" b="1" cap="none" dirty="0"/>
            </a:br>
            <a:r>
              <a:rPr lang="en-MY" sz="1400" b="1" cap="none" dirty="0"/>
              <a:t>( c) parolees,</a:t>
            </a:r>
            <a:br>
              <a:rPr lang="en-MY" sz="1400" b="1" cap="none" dirty="0"/>
            </a:br>
            <a:r>
              <a:rPr lang="en-MY" sz="1400" b="1" cap="none" dirty="0"/>
              <a:t>(d) supervised persons</a:t>
            </a:r>
            <a:br>
              <a:rPr lang="en-MY" sz="1400" b="1" cap="none" dirty="0"/>
            </a:br>
            <a:r>
              <a:rPr lang="en-MY" sz="1400" b="1" cap="none" dirty="0"/>
              <a:t>( e) ex-drug dependents. </a:t>
            </a:r>
            <a:br>
              <a:rPr lang="en-MY" sz="1400" b="1" cap="none" dirty="0"/>
            </a:br>
            <a:r>
              <a:rPr lang="en-MY" sz="1400" b="1" cap="none" dirty="0"/>
              <a:t/>
            </a:r>
            <a:br>
              <a:rPr lang="en-MY" sz="1400" b="1" cap="none" dirty="0"/>
            </a:br>
            <a:r>
              <a:rPr lang="en-MY" sz="1400" b="1" cap="none" dirty="0"/>
              <a:t/>
            </a:r>
            <a:br>
              <a:rPr lang="en-MY" sz="1400" b="1" cap="none" dirty="0"/>
            </a:br>
            <a:r>
              <a:rPr lang="en-MY" sz="1400" b="1" cap="none" dirty="0"/>
              <a:t>Proposed:-  The existing incentive be extended to YAs  2021 and 2025</a:t>
            </a:r>
            <a:r>
              <a:rPr lang="en-MY" sz="1200" b="1" cap="none" dirty="0"/>
              <a:t/>
            </a:r>
            <a:br>
              <a:rPr lang="en-MY" sz="1200" b="1" cap="none" dirty="0"/>
            </a:br>
            <a:r>
              <a:rPr lang="en-MY" sz="1200" cap="none" dirty="0"/>
              <a:t/>
            </a:r>
            <a:br>
              <a:rPr lang="en-MY" sz="1200" cap="none" dirty="0"/>
            </a:br>
            <a:r>
              <a:rPr lang="en-MY" sz="1600" b="1" cap="none" dirty="0"/>
              <a:t/>
            </a:r>
            <a:br>
              <a:rPr lang="en-MY" sz="1600" b="1" cap="none" dirty="0"/>
            </a:br>
            <a:endParaRPr lang="en-MY" sz="1400" cap="none" dirty="0"/>
          </a:p>
        </p:txBody>
      </p:sp>
      <p:sp>
        <p:nvSpPr>
          <p:cNvPr id="3" name="Text Placeholder 2"/>
          <p:cNvSpPr>
            <a:spLocks noGrp="1"/>
          </p:cNvSpPr>
          <p:nvPr>
            <p:ph type="body" idx="1"/>
          </p:nvPr>
        </p:nvSpPr>
        <p:spPr>
          <a:xfrm>
            <a:off x="147142" y="179512"/>
            <a:ext cx="4601765" cy="504055"/>
          </a:xfrm>
          <a:solidFill>
            <a:schemeClr val="accent1">
              <a:lumMod val="60000"/>
              <a:lumOff val="40000"/>
            </a:schemeClr>
          </a:solidFill>
        </p:spPr>
        <p:txBody>
          <a:bodyPr>
            <a:normAutofit/>
          </a:bodyPr>
          <a:lstStyle/>
          <a:p>
            <a:r>
              <a:rPr lang="en-MY" sz="2400" b="1" dirty="0">
                <a:solidFill>
                  <a:schemeClr val="tx1"/>
                </a:solidFill>
              </a:rPr>
              <a:t>NEW PROPOSAL - OTHERS</a:t>
            </a:r>
          </a:p>
        </p:txBody>
      </p:sp>
      <p:sp>
        <p:nvSpPr>
          <p:cNvPr id="6" name="Slide Number Placeholder 5"/>
          <p:cNvSpPr>
            <a:spLocks noGrp="1"/>
          </p:cNvSpPr>
          <p:nvPr>
            <p:ph type="sldNum" sz="quarter" idx="12"/>
          </p:nvPr>
        </p:nvSpPr>
        <p:spPr/>
        <p:txBody>
          <a:bodyPr/>
          <a:lstStyle/>
          <a:p>
            <a:r>
              <a:rPr lang="en-US" dirty="0"/>
              <a:t>4</a:t>
            </a:r>
            <a:endParaRPr lang="en-MY" dirty="0"/>
          </a:p>
        </p:txBody>
      </p:sp>
    </p:spTree>
    <p:extLst>
      <p:ext uri="{BB962C8B-B14F-4D97-AF65-F5344CB8AC3E}">
        <p14:creationId xmlns:p14="http://schemas.microsoft.com/office/powerpoint/2010/main" val="3718370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dirty="0"/>
          </a:p>
        </p:txBody>
      </p:sp>
      <p:sp>
        <p:nvSpPr>
          <p:cNvPr id="3" name="Text Placeholder 2"/>
          <p:cNvSpPr>
            <a:spLocks noGrp="1"/>
          </p:cNvSpPr>
          <p:nvPr>
            <p:ph type="body" idx="1"/>
          </p:nvPr>
        </p:nvSpPr>
        <p:spPr>
          <a:xfrm>
            <a:off x="260648" y="2267744"/>
            <a:ext cx="5678339" cy="1939851"/>
          </a:xfrm>
        </p:spPr>
        <p:txBody>
          <a:bodyPr>
            <a:normAutofit/>
          </a:bodyPr>
          <a:lstStyle/>
          <a:p>
            <a:pPr algn="ctr"/>
            <a:r>
              <a:rPr lang="en-MY" sz="4800" b="1" dirty="0">
                <a:solidFill>
                  <a:srgbClr val="FFC000"/>
                </a:solidFill>
              </a:rPr>
              <a:t>PERSONAL TAX</a:t>
            </a:r>
          </a:p>
        </p:txBody>
      </p:sp>
      <p:sp>
        <p:nvSpPr>
          <p:cNvPr id="5" name="Slide Number Placeholder 4"/>
          <p:cNvSpPr>
            <a:spLocks noGrp="1"/>
          </p:cNvSpPr>
          <p:nvPr>
            <p:ph type="sldNum" sz="quarter" idx="12"/>
          </p:nvPr>
        </p:nvSpPr>
        <p:spPr/>
        <p:txBody>
          <a:bodyPr/>
          <a:lstStyle/>
          <a:p>
            <a:endParaRPr lang="en-MY" dirty="0"/>
          </a:p>
        </p:txBody>
      </p:sp>
    </p:spTree>
    <p:extLst>
      <p:ext uri="{BB962C8B-B14F-4D97-AF65-F5344CB8AC3E}">
        <p14:creationId xmlns:p14="http://schemas.microsoft.com/office/powerpoint/2010/main" val="348420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1008112"/>
            <a:ext cx="6048672" cy="8388424"/>
          </a:xfrm>
        </p:spPr>
        <p:txBody>
          <a:bodyPr/>
          <a:lstStyle/>
          <a:p>
            <a:r>
              <a:rPr lang="en-MY" sz="2000" b="1" cap="none" dirty="0"/>
              <a:t>Review</a:t>
            </a:r>
            <a:r>
              <a:rPr lang="en-MY" sz="2000" b="1" dirty="0"/>
              <a:t> </a:t>
            </a:r>
            <a:r>
              <a:rPr lang="en-MY" sz="2000" b="1" cap="none" dirty="0"/>
              <a:t>of  income tax  rate for resident individual</a:t>
            </a:r>
            <a:br>
              <a:rPr lang="en-MY" sz="2000" b="1" cap="none" dirty="0"/>
            </a:br>
            <a:r>
              <a:rPr lang="en-MY" sz="2000" b="1" cap="none" dirty="0"/>
              <a:t/>
            </a:r>
            <a:br>
              <a:rPr lang="en-MY" sz="2000" b="1" cap="none" dirty="0"/>
            </a:br>
            <a:r>
              <a:rPr lang="en-MY" sz="1400" b="1" cap="none" dirty="0"/>
              <a:t>The current and proposed tax rate schedule  for resident  individuals is as follows:-</a:t>
            </a:r>
            <a:br>
              <a:rPr lang="en-MY" sz="1400" b="1" cap="none" dirty="0"/>
            </a:br>
            <a:r>
              <a:rPr lang="en-MY" sz="1400" b="1" cap="none" dirty="0"/>
              <a:t> </a:t>
            </a:r>
            <a:br>
              <a:rPr lang="en-MY" sz="1400" b="1"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600" cap="none" dirty="0"/>
              <a:t/>
            </a:r>
            <a:br>
              <a:rPr lang="en-MY" sz="1600" cap="none" dirty="0"/>
            </a:br>
            <a:r>
              <a:rPr lang="en-MY" sz="1400" b="1" cap="none" dirty="0"/>
              <a:t>( c) The non-resident individual tax rate  similarly be increased by 2% to 30%.</a:t>
            </a:r>
            <a:br>
              <a:rPr lang="en-MY" sz="1400" b="1" cap="none" dirty="0"/>
            </a:br>
            <a:r>
              <a:rPr lang="en-MY" sz="1400" b="1" cap="none" dirty="0"/>
              <a:t/>
            </a:r>
            <a:br>
              <a:rPr lang="en-MY" sz="1400" b="1" cap="none" dirty="0"/>
            </a:br>
            <a:r>
              <a:rPr lang="en-MY" sz="1400" b="1" cap="none" dirty="0"/>
              <a:t>Effective date:  From year of assessment 2021</a:t>
            </a:r>
            <a:br>
              <a:rPr lang="en-MY" sz="1400" b="1" cap="none" dirty="0"/>
            </a:br>
            <a:r>
              <a:rPr lang="en-MY" sz="1600" b="1" cap="none" dirty="0"/>
              <a:t/>
            </a:r>
            <a:br>
              <a:rPr lang="en-MY" sz="1600" b="1" cap="none" dirty="0"/>
            </a:br>
            <a:endParaRPr lang="en-MY" sz="14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MY" sz="2400" b="1" dirty="0">
                <a:solidFill>
                  <a:schemeClr val="tx1"/>
                </a:solidFill>
              </a:rPr>
              <a:t>PERSONAL TAX</a:t>
            </a:r>
          </a:p>
        </p:txBody>
      </p:sp>
      <p:graphicFrame>
        <p:nvGraphicFramePr>
          <p:cNvPr id="5" name="Table 4"/>
          <p:cNvGraphicFramePr>
            <a:graphicFrameLocks noGrp="1"/>
          </p:cNvGraphicFramePr>
          <p:nvPr>
            <p:extLst>
              <p:ext uri="{D42A27DB-BD31-4B8C-83A1-F6EECF244321}">
                <p14:modId xmlns:p14="http://schemas.microsoft.com/office/powerpoint/2010/main" val="3605972807"/>
              </p:ext>
            </p:extLst>
          </p:nvPr>
        </p:nvGraphicFramePr>
        <p:xfrm>
          <a:off x="116632" y="1979712"/>
          <a:ext cx="5472608" cy="3816424"/>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xmlns="" val="20000"/>
                    </a:ext>
                  </a:extLst>
                </a:gridCol>
                <a:gridCol w="1584176">
                  <a:extLst>
                    <a:ext uri="{9D8B030D-6E8A-4147-A177-3AD203B41FA5}">
                      <a16:colId xmlns:a16="http://schemas.microsoft.com/office/drawing/2014/main" xmlns="" val="20001"/>
                    </a:ext>
                  </a:extLst>
                </a:gridCol>
                <a:gridCol w="1656184">
                  <a:extLst>
                    <a:ext uri="{9D8B030D-6E8A-4147-A177-3AD203B41FA5}">
                      <a16:colId xmlns:a16="http://schemas.microsoft.com/office/drawing/2014/main" xmlns="" val="20002"/>
                    </a:ext>
                  </a:extLst>
                </a:gridCol>
              </a:tblGrid>
              <a:tr h="370840">
                <a:tc>
                  <a:txBody>
                    <a:bodyPr/>
                    <a:lstStyle/>
                    <a:p>
                      <a:r>
                        <a:rPr lang="en-MY" sz="1200" dirty="0"/>
                        <a:t>Chargeable Income (RM)</a:t>
                      </a:r>
                    </a:p>
                  </a:txBody>
                  <a:tcPr/>
                </a:tc>
                <a:tc>
                  <a:txBody>
                    <a:bodyPr/>
                    <a:lstStyle/>
                    <a:p>
                      <a:pPr algn="ctr"/>
                      <a:r>
                        <a:rPr lang="en-MY" sz="1200" dirty="0"/>
                        <a:t>Current Tax Rate (%)</a:t>
                      </a:r>
                    </a:p>
                  </a:txBody>
                  <a:tcPr/>
                </a:tc>
                <a:tc>
                  <a:txBody>
                    <a:bodyPr/>
                    <a:lstStyle/>
                    <a:p>
                      <a:r>
                        <a:rPr lang="en-MY" sz="1200" dirty="0"/>
                        <a:t>Proposed Tax Rate (%)</a:t>
                      </a:r>
                    </a:p>
                  </a:txBody>
                  <a:tcPr/>
                </a:tc>
                <a:extLst>
                  <a:ext uri="{0D108BD9-81ED-4DB2-BD59-A6C34878D82A}">
                    <a16:rowId xmlns:a16="http://schemas.microsoft.com/office/drawing/2014/main" xmlns="" val="10000"/>
                  </a:ext>
                </a:extLst>
              </a:tr>
              <a:tr h="277232">
                <a:tc>
                  <a:txBody>
                    <a:bodyPr/>
                    <a:lstStyle/>
                    <a:p>
                      <a:pPr algn="ctr"/>
                      <a:r>
                        <a:rPr lang="en-MY" sz="1200" dirty="0"/>
                        <a:t>0 -5,000</a:t>
                      </a:r>
                    </a:p>
                  </a:txBody>
                  <a:tcPr/>
                </a:tc>
                <a:tc>
                  <a:txBody>
                    <a:bodyPr/>
                    <a:lstStyle/>
                    <a:p>
                      <a:pPr algn="ctr"/>
                      <a:r>
                        <a:rPr lang="en-MY" sz="1200" dirty="0"/>
                        <a:t>0</a:t>
                      </a:r>
                    </a:p>
                  </a:txBody>
                  <a:tcPr/>
                </a:tc>
                <a:tc>
                  <a:txBody>
                    <a:bodyPr/>
                    <a:lstStyle/>
                    <a:p>
                      <a:pPr algn="ctr"/>
                      <a:r>
                        <a:rPr lang="en-MY" sz="1200" dirty="0"/>
                        <a:t>0</a:t>
                      </a:r>
                    </a:p>
                  </a:txBody>
                  <a:tcPr/>
                </a:tc>
                <a:extLst>
                  <a:ext uri="{0D108BD9-81ED-4DB2-BD59-A6C34878D82A}">
                    <a16:rowId xmlns:a16="http://schemas.microsoft.com/office/drawing/2014/main" xmlns="" val="10001"/>
                  </a:ext>
                </a:extLst>
              </a:tr>
              <a:tr h="288032">
                <a:tc>
                  <a:txBody>
                    <a:bodyPr/>
                    <a:lstStyle/>
                    <a:p>
                      <a:pPr algn="ctr"/>
                      <a:r>
                        <a:rPr lang="en-MY" sz="1200" dirty="0"/>
                        <a:t>5,000 – 20,000</a:t>
                      </a:r>
                    </a:p>
                  </a:txBody>
                  <a:tcPr/>
                </a:tc>
                <a:tc>
                  <a:txBody>
                    <a:bodyPr/>
                    <a:lstStyle/>
                    <a:p>
                      <a:pPr algn="ctr"/>
                      <a:r>
                        <a:rPr lang="en-MY" sz="1200" dirty="0"/>
                        <a:t>1</a:t>
                      </a:r>
                    </a:p>
                  </a:txBody>
                  <a:tcPr/>
                </a:tc>
                <a:tc>
                  <a:txBody>
                    <a:bodyPr/>
                    <a:lstStyle/>
                    <a:p>
                      <a:pPr algn="ctr"/>
                      <a:r>
                        <a:rPr lang="en-MY" sz="1200" dirty="0"/>
                        <a:t>1</a:t>
                      </a:r>
                    </a:p>
                  </a:txBody>
                  <a:tcPr/>
                </a:tc>
                <a:extLst>
                  <a:ext uri="{0D108BD9-81ED-4DB2-BD59-A6C34878D82A}">
                    <a16:rowId xmlns:a16="http://schemas.microsoft.com/office/drawing/2014/main" xmlns="" val="10002"/>
                  </a:ext>
                </a:extLst>
              </a:tr>
              <a:tr h="288032">
                <a:tc>
                  <a:txBody>
                    <a:bodyPr/>
                    <a:lstStyle/>
                    <a:p>
                      <a:pPr algn="ctr"/>
                      <a:r>
                        <a:rPr lang="en-MY" sz="1200" dirty="0"/>
                        <a:t>20,001 – 35,000</a:t>
                      </a:r>
                    </a:p>
                  </a:txBody>
                  <a:tcPr/>
                </a:tc>
                <a:tc>
                  <a:txBody>
                    <a:bodyPr/>
                    <a:lstStyle/>
                    <a:p>
                      <a:pPr algn="ctr"/>
                      <a:r>
                        <a:rPr lang="en-MY" sz="1200" dirty="0"/>
                        <a:t>3</a:t>
                      </a:r>
                    </a:p>
                  </a:txBody>
                  <a:tcPr/>
                </a:tc>
                <a:tc>
                  <a:txBody>
                    <a:bodyPr/>
                    <a:lstStyle/>
                    <a:p>
                      <a:pPr algn="ctr"/>
                      <a:r>
                        <a:rPr lang="en-MY" sz="1200" dirty="0"/>
                        <a:t>3</a:t>
                      </a:r>
                    </a:p>
                  </a:txBody>
                  <a:tcPr/>
                </a:tc>
                <a:extLst>
                  <a:ext uri="{0D108BD9-81ED-4DB2-BD59-A6C34878D82A}">
                    <a16:rowId xmlns:a16="http://schemas.microsoft.com/office/drawing/2014/main" xmlns="" val="10003"/>
                  </a:ext>
                </a:extLst>
              </a:tr>
              <a:tr h="288032">
                <a:tc>
                  <a:txBody>
                    <a:bodyPr/>
                    <a:lstStyle/>
                    <a:p>
                      <a:pPr algn="ctr"/>
                      <a:r>
                        <a:rPr lang="en-MY" sz="1200" dirty="0"/>
                        <a:t>35,001 – 50,000</a:t>
                      </a:r>
                    </a:p>
                  </a:txBody>
                  <a:tcPr/>
                </a:tc>
                <a:tc>
                  <a:txBody>
                    <a:bodyPr/>
                    <a:lstStyle/>
                    <a:p>
                      <a:pPr algn="ctr"/>
                      <a:r>
                        <a:rPr lang="en-MY" sz="1200" dirty="0"/>
                        <a:t>8</a:t>
                      </a:r>
                    </a:p>
                  </a:txBody>
                  <a:tcPr/>
                </a:tc>
                <a:tc>
                  <a:txBody>
                    <a:bodyPr/>
                    <a:lstStyle/>
                    <a:p>
                      <a:pPr algn="ctr"/>
                      <a:r>
                        <a:rPr lang="en-MY" sz="1200" dirty="0"/>
                        <a:t>8</a:t>
                      </a:r>
                    </a:p>
                  </a:txBody>
                  <a:tcPr/>
                </a:tc>
                <a:extLst>
                  <a:ext uri="{0D108BD9-81ED-4DB2-BD59-A6C34878D82A}">
                    <a16:rowId xmlns:a16="http://schemas.microsoft.com/office/drawing/2014/main" xmlns="" val="10004"/>
                  </a:ext>
                </a:extLst>
              </a:tr>
              <a:tr h="288032">
                <a:tc>
                  <a:txBody>
                    <a:bodyPr/>
                    <a:lstStyle/>
                    <a:p>
                      <a:pPr algn="ctr"/>
                      <a:r>
                        <a:rPr lang="en-MY" sz="1200" b="1" dirty="0"/>
                        <a:t>50,0001– 70,000</a:t>
                      </a:r>
                    </a:p>
                  </a:txBody>
                  <a:tcPr/>
                </a:tc>
                <a:tc>
                  <a:txBody>
                    <a:bodyPr/>
                    <a:lstStyle/>
                    <a:p>
                      <a:pPr algn="ctr"/>
                      <a:r>
                        <a:rPr lang="en-MY" sz="1200" b="1" dirty="0"/>
                        <a:t>14</a:t>
                      </a:r>
                    </a:p>
                  </a:txBody>
                  <a:tcPr/>
                </a:tc>
                <a:tc>
                  <a:txBody>
                    <a:bodyPr/>
                    <a:lstStyle/>
                    <a:p>
                      <a:pPr algn="ctr"/>
                      <a:r>
                        <a:rPr lang="en-MY" sz="1200" b="1" dirty="0"/>
                        <a:t>13</a:t>
                      </a:r>
                    </a:p>
                  </a:txBody>
                  <a:tcPr/>
                </a:tc>
                <a:extLst>
                  <a:ext uri="{0D108BD9-81ED-4DB2-BD59-A6C34878D82A}">
                    <a16:rowId xmlns:a16="http://schemas.microsoft.com/office/drawing/2014/main" xmlns="" val="10005"/>
                  </a:ext>
                </a:extLst>
              </a:tr>
              <a:tr h="288032">
                <a:tc>
                  <a:txBody>
                    <a:bodyPr/>
                    <a:lstStyle/>
                    <a:p>
                      <a:pPr algn="ctr"/>
                      <a:r>
                        <a:rPr lang="en-MY" sz="1200" dirty="0"/>
                        <a:t>70,001 – 100,000</a:t>
                      </a:r>
                    </a:p>
                  </a:txBody>
                  <a:tcPr/>
                </a:tc>
                <a:tc>
                  <a:txBody>
                    <a:bodyPr/>
                    <a:lstStyle/>
                    <a:p>
                      <a:pPr algn="ctr"/>
                      <a:r>
                        <a:rPr lang="en-MY" sz="1200" dirty="0"/>
                        <a:t>21</a:t>
                      </a:r>
                    </a:p>
                  </a:txBody>
                  <a:tcPr/>
                </a:tc>
                <a:tc>
                  <a:txBody>
                    <a:bodyPr/>
                    <a:lstStyle/>
                    <a:p>
                      <a:pPr algn="ctr"/>
                      <a:r>
                        <a:rPr lang="en-MY" sz="1200" dirty="0"/>
                        <a:t>21</a:t>
                      </a:r>
                    </a:p>
                  </a:txBody>
                  <a:tcPr/>
                </a:tc>
                <a:extLst>
                  <a:ext uri="{0D108BD9-81ED-4DB2-BD59-A6C34878D82A}">
                    <a16:rowId xmlns:a16="http://schemas.microsoft.com/office/drawing/2014/main" xmlns="" val="10006"/>
                  </a:ext>
                </a:extLst>
              </a:tr>
              <a:tr h="216024">
                <a:tc>
                  <a:txBody>
                    <a:bodyPr/>
                    <a:lstStyle/>
                    <a:p>
                      <a:pPr algn="ctr"/>
                      <a:r>
                        <a:rPr lang="en-MY" sz="1200" dirty="0"/>
                        <a:t>100,001 – 250,000</a:t>
                      </a:r>
                    </a:p>
                  </a:txBody>
                  <a:tcPr/>
                </a:tc>
                <a:tc>
                  <a:txBody>
                    <a:bodyPr/>
                    <a:lstStyle/>
                    <a:p>
                      <a:pPr algn="ctr"/>
                      <a:r>
                        <a:rPr lang="en-MY" sz="1200" dirty="0"/>
                        <a:t>24</a:t>
                      </a:r>
                    </a:p>
                  </a:txBody>
                  <a:tcPr/>
                </a:tc>
                <a:tc>
                  <a:txBody>
                    <a:bodyPr/>
                    <a:lstStyle/>
                    <a:p>
                      <a:pPr algn="ctr"/>
                      <a:r>
                        <a:rPr lang="en-MY" sz="1200" dirty="0"/>
                        <a:t>24</a:t>
                      </a:r>
                    </a:p>
                  </a:txBody>
                  <a:tcPr/>
                </a:tc>
                <a:extLst>
                  <a:ext uri="{0D108BD9-81ED-4DB2-BD59-A6C34878D82A}">
                    <a16:rowId xmlns:a16="http://schemas.microsoft.com/office/drawing/2014/main" xmlns="" val="10007"/>
                  </a:ext>
                </a:extLst>
              </a:tr>
              <a:tr h="301744">
                <a:tc>
                  <a:txBody>
                    <a:bodyPr/>
                    <a:lstStyle/>
                    <a:p>
                      <a:pPr algn="ctr"/>
                      <a:r>
                        <a:rPr lang="en-MY" sz="1200" dirty="0"/>
                        <a:t>250,001 – 400,000</a:t>
                      </a:r>
                    </a:p>
                  </a:txBody>
                  <a:tcPr/>
                </a:tc>
                <a:tc>
                  <a:txBody>
                    <a:bodyPr/>
                    <a:lstStyle/>
                    <a:p>
                      <a:pPr algn="ctr"/>
                      <a:r>
                        <a:rPr lang="en-MY" sz="1200" dirty="0"/>
                        <a:t>24.5</a:t>
                      </a:r>
                    </a:p>
                  </a:txBody>
                  <a:tcPr/>
                </a:tc>
                <a:tc>
                  <a:txBody>
                    <a:bodyPr/>
                    <a:lstStyle/>
                    <a:p>
                      <a:pPr algn="ctr"/>
                      <a:r>
                        <a:rPr lang="en-MY" sz="1200" dirty="0"/>
                        <a:t>24.5</a:t>
                      </a:r>
                    </a:p>
                  </a:txBody>
                  <a:tcPr/>
                </a:tc>
                <a:extLst>
                  <a:ext uri="{0D108BD9-81ED-4DB2-BD59-A6C34878D82A}">
                    <a16:rowId xmlns:a16="http://schemas.microsoft.com/office/drawing/2014/main" xmlns="" val="10008"/>
                  </a:ext>
                </a:extLst>
              </a:tr>
              <a:tr h="288032">
                <a:tc>
                  <a:txBody>
                    <a:bodyPr/>
                    <a:lstStyle/>
                    <a:p>
                      <a:pPr algn="ctr"/>
                      <a:r>
                        <a:rPr lang="en-MY" sz="1200" dirty="0"/>
                        <a:t>400,001 – 600,000</a:t>
                      </a:r>
                    </a:p>
                  </a:txBody>
                  <a:tcPr/>
                </a:tc>
                <a:tc>
                  <a:txBody>
                    <a:bodyPr/>
                    <a:lstStyle/>
                    <a:p>
                      <a:pPr algn="ctr"/>
                      <a:r>
                        <a:rPr lang="en-MY" sz="1200" dirty="0"/>
                        <a:t>25</a:t>
                      </a:r>
                    </a:p>
                  </a:txBody>
                  <a:tcPr/>
                </a:tc>
                <a:tc>
                  <a:txBody>
                    <a:bodyPr/>
                    <a:lstStyle/>
                    <a:p>
                      <a:pPr algn="ctr"/>
                      <a:r>
                        <a:rPr lang="en-MY" sz="1200" dirty="0"/>
                        <a:t>25</a:t>
                      </a:r>
                    </a:p>
                  </a:txBody>
                  <a:tcPr/>
                </a:tc>
                <a:extLst>
                  <a:ext uri="{0D108BD9-81ED-4DB2-BD59-A6C34878D82A}">
                    <a16:rowId xmlns:a16="http://schemas.microsoft.com/office/drawing/2014/main" xmlns="" val="10009"/>
                  </a:ext>
                </a:extLst>
              </a:tr>
              <a:tr h="288032">
                <a:tc>
                  <a:txBody>
                    <a:bodyPr/>
                    <a:lstStyle/>
                    <a:p>
                      <a:pPr algn="ctr"/>
                      <a:r>
                        <a:rPr lang="en-MY" sz="1200" dirty="0"/>
                        <a:t>600,001 – 1,000,000</a:t>
                      </a:r>
                    </a:p>
                  </a:txBody>
                  <a:tcPr/>
                </a:tc>
                <a:tc>
                  <a:txBody>
                    <a:bodyPr/>
                    <a:lstStyle/>
                    <a:p>
                      <a:pPr algn="ctr"/>
                      <a:r>
                        <a:rPr lang="en-MY" sz="1200" dirty="0"/>
                        <a:t>26</a:t>
                      </a:r>
                    </a:p>
                  </a:txBody>
                  <a:tcPr/>
                </a:tc>
                <a:tc>
                  <a:txBody>
                    <a:bodyPr/>
                    <a:lstStyle/>
                    <a:p>
                      <a:pPr algn="ctr"/>
                      <a:r>
                        <a:rPr lang="en-MY" sz="1200" dirty="0"/>
                        <a:t>26</a:t>
                      </a:r>
                    </a:p>
                  </a:txBody>
                  <a:tcPr/>
                </a:tc>
                <a:extLst>
                  <a:ext uri="{0D108BD9-81ED-4DB2-BD59-A6C34878D82A}">
                    <a16:rowId xmlns:a16="http://schemas.microsoft.com/office/drawing/2014/main" xmlns="" val="10010"/>
                  </a:ext>
                </a:extLst>
              </a:tr>
              <a:tr h="288032">
                <a:tc>
                  <a:txBody>
                    <a:bodyPr/>
                    <a:lstStyle/>
                    <a:p>
                      <a:pPr algn="ctr"/>
                      <a:r>
                        <a:rPr lang="en-MY" sz="1200" dirty="0"/>
                        <a:t>1,000,001 – 2,000,000</a:t>
                      </a:r>
                    </a:p>
                  </a:txBody>
                  <a:tcPr/>
                </a:tc>
                <a:tc>
                  <a:txBody>
                    <a:bodyPr/>
                    <a:lstStyle/>
                    <a:p>
                      <a:pPr algn="ctr"/>
                      <a:r>
                        <a:rPr lang="en-MY" sz="1200" dirty="0"/>
                        <a:t>28</a:t>
                      </a:r>
                    </a:p>
                  </a:txBody>
                  <a:tcPr/>
                </a:tc>
                <a:tc>
                  <a:txBody>
                    <a:bodyPr/>
                    <a:lstStyle/>
                    <a:p>
                      <a:pPr algn="ctr"/>
                      <a:r>
                        <a:rPr lang="en-MY" sz="1200" dirty="0"/>
                        <a:t>28</a:t>
                      </a:r>
                    </a:p>
                  </a:txBody>
                  <a:tcPr/>
                </a:tc>
                <a:extLst>
                  <a:ext uri="{0D108BD9-81ED-4DB2-BD59-A6C34878D82A}">
                    <a16:rowId xmlns:a16="http://schemas.microsoft.com/office/drawing/2014/main" xmlns="" val="10011"/>
                  </a:ext>
                </a:extLst>
              </a:tr>
              <a:tr h="288032">
                <a:tc>
                  <a:txBody>
                    <a:bodyPr/>
                    <a:lstStyle/>
                    <a:p>
                      <a:pPr algn="ctr"/>
                      <a:r>
                        <a:rPr lang="en-MY" sz="1200" b="1" dirty="0"/>
                        <a:t>Exceeding 2,000,000</a:t>
                      </a:r>
                    </a:p>
                  </a:txBody>
                  <a:tcPr/>
                </a:tc>
                <a:tc>
                  <a:txBody>
                    <a:bodyPr/>
                    <a:lstStyle/>
                    <a:p>
                      <a:pPr algn="ctr"/>
                      <a:r>
                        <a:rPr lang="en-MY" sz="1200" dirty="0"/>
                        <a:t>28</a:t>
                      </a:r>
                    </a:p>
                  </a:txBody>
                  <a:tcPr/>
                </a:tc>
                <a:tc>
                  <a:txBody>
                    <a:bodyPr/>
                    <a:lstStyle/>
                    <a:p>
                      <a:pPr algn="ctr"/>
                      <a:r>
                        <a:rPr lang="en-MY" sz="1200" b="1" dirty="0"/>
                        <a:t>30</a:t>
                      </a:r>
                    </a:p>
                  </a:txBody>
                  <a:tcPr/>
                </a:tc>
                <a:extLst>
                  <a:ext uri="{0D108BD9-81ED-4DB2-BD59-A6C34878D82A}">
                    <a16:rowId xmlns:a16="http://schemas.microsoft.com/office/drawing/2014/main" xmlns="" val="10012"/>
                  </a:ext>
                </a:extLst>
              </a:tr>
            </a:tbl>
          </a:graphicData>
        </a:graphic>
      </p:graphicFrame>
      <p:sp>
        <p:nvSpPr>
          <p:cNvPr id="7" name="Slide Number Placeholder 6"/>
          <p:cNvSpPr>
            <a:spLocks noGrp="1"/>
          </p:cNvSpPr>
          <p:nvPr>
            <p:ph type="sldNum" sz="quarter" idx="12"/>
          </p:nvPr>
        </p:nvSpPr>
        <p:spPr/>
        <p:txBody>
          <a:bodyPr/>
          <a:lstStyle/>
          <a:p>
            <a:r>
              <a:rPr lang="en-MY" dirty="0"/>
              <a:t>1</a:t>
            </a:r>
          </a:p>
        </p:txBody>
      </p:sp>
    </p:spTree>
    <p:extLst>
      <p:ext uri="{BB962C8B-B14F-4D97-AF65-F5344CB8AC3E}">
        <p14:creationId xmlns:p14="http://schemas.microsoft.com/office/powerpoint/2010/main" val="1483494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32" y="755576"/>
            <a:ext cx="6192688" cy="8388424"/>
          </a:xfrm>
        </p:spPr>
        <p:txBody>
          <a:bodyPr/>
          <a:lstStyle/>
          <a:p>
            <a:r>
              <a:rPr lang="en-MY" sz="1900" b="1" cap="none" dirty="0"/>
              <a:t>A. Expansion of scope of income tax relief  for medical expenses for serious illness for self, spouse and child</a:t>
            </a:r>
            <a:br>
              <a:rPr lang="en-MY" sz="1900" b="1" cap="none" dirty="0"/>
            </a:br>
            <a:r>
              <a:rPr lang="en-MY" sz="1900" b="1" cap="none" dirty="0"/>
              <a:t/>
            </a:r>
            <a:br>
              <a:rPr lang="en-MY" sz="1900" b="1" cap="none" dirty="0"/>
            </a:br>
            <a:r>
              <a:rPr lang="en-MY" sz="1600" cap="none" dirty="0"/>
              <a:t>To increase total tax relief from RM6,000 to RM8,000.  </a:t>
            </a:r>
            <a:br>
              <a:rPr lang="en-MY" sz="1600" cap="none" dirty="0"/>
            </a:br>
            <a:r>
              <a:rPr lang="en-MY" sz="1600" cap="none" dirty="0"/>
              <a:t/>
            </a:r>
            <a:br>
              <a:rPr lang="en-MY" sz="1600" cap="none" dirty="0"/>
            </a:br>
            <a:r>
              <a:rPr lang="en-MY" sz="1600" cap="none" dirty="0"/>
              <a:t>Expansion of scope of qualifying expenses for vaccinations  to the following up to maximum cost of RM1,000:-</a:t>
            </a:r>
            <a:br>
              <a:rPr lang="en-MY" sz="1600" cap="none" dirty="0"/>
            </a:br>
            <a:r>
              <a:rPr lang="en-MY" sz="1600" cap="none" dirty="0"/>
              <a:t>(a) Penumococcal</a:t>
            </a:r>
            <a:br>
              <a:rPr lang="en-MY" sz="1600" cap="none" dirty="0"/>
            </a:br>
            <a:r>
              <a:rPr lang="en-MY" sz="1600" cap="none" dirty="0"/>
              <a:t>(b)  Human Papillonmavirus </a:t>
            </a:r>
            <a:br>
              <a:rPr lang="en-MY" sz="1600" cap="none" dirty="0"/>
            </a:br>
            <a:r>
              <a:rPr lang="en-MY" sz="1600" cap="none" dirty="0"/>
              <a:t>(c ) Influenza</a:t>
            </a:r>
            <a:br>
              <a:rPr lang="en-MY" sz="1600" cap="none" dirty="0"/>
            </a:br>
            <a:r>
              <a:rPr lang="en-MY" sz="1600" cap="none" dirty="0"/>
              <a:t>(d) Rotavirus</a:t>
            </a:r>
            <a:br>
              <a:rPr lang="en-MY" sz="1600" cap="none" dirty="0"/>
            </a:br>
            <a:r>
              <a:rPr lang="en-MY" sz="1600" cap="none" dirty="0"/>
              <a:t>( e) Varicella</a:t>
            </a:r>
            <a:br>
              <a:rPr lang="en-MY" sz="1600" cap="none" dirty="0"/>
            </a:br>
            <a:r>
              <a:rPr lang="en-MY" sz="1600" cap="none" dirty="0"/>
              <a:t>(f) Meningococcal</a:t>
            </a:r>
            <a:br>
              <a:rPr lang="en-MY" sz="1600" cap="none" dirty="0"/>
            </a:br>
            <a:r>
              <a:rPr lang="en-MY" sz="1600" cap="none" dirty="0"/>
              <a:t>(g)  Combination of tetanus-difteria-acellular pertussis</a:t>
            </a:r>
            <a:br>
              <a:rPr lang="en-MY" sz="1600" cap="none" dirty="0"/>
            </a:br>
            <a:r>
              <a:rPr lang="en-MY" sz="1600" cap="none" dirty="0"/>
              <a:t>(h) COVID-19 </a:t>
            </a:r>
            <a:br>
              <a:rPr lang="en-MY" sz="1600" cap="none" dirty="0"/>
            </a:br>
            <a:r>
              <a:rPr lang="en-MY" sz="1400" cap="none" dirty="0"/>
              <a:t/>
            </a:r>
            <a:br>
              <a:rPr lang="en-MY" sz="1400" cap="none" dirty="0"/>
            </a:br>
            <a:r>
              <a:rPr lang="en-MY" sz="1600" cap="none" dirty="0"/>
              <a:t>Effective date:  From year of assessment 2021</a:t>
            </a:r>
            <a:br>
              <a:rPr lang="en-MY" sz="1600" cap="none" dirty="0"/>
            </a:br>
            <a:r>
              <a:rPr lang="en-MY" sz="1600" b="1" cap="none" dirty="0"/>
              <a:t/>
            </a:r>
            <a:br>
              <a:rPr lang="en-MY" sz="1600" b="1" cap="none" dirty="0"/>
            </a:br>
            <a:r>
              <a:rPr lang="en-MY" sz="1600" b="1" cap="none" dirty="0"/>
              <a:t>B. </a:t>
            </a:r>
            <a:r>
              <a:rPr lang="en-MY" sz="1900" b="1" cap="none" dirty="0"/>
              <a:t>Increase in  limit of tax relief  </a:t>
            </a:r>
            <a:r>
              <a:rPr lang="en-MY" sz="1900" b="1" cap="none"/>
              <a:t>for medical </a:t>
            </a:r>
            <a:r>
              <a:rPr lang="en-MY" sz="1900" b="1" cap="none" dirty="0"/>
              <a:t>check-up</a:t>
            </a:r>
            <a:br>
              <a:rPr lang="en-MY" sz="1900" b="1" cap="none" dirty="0"/>
            </a:br>
            <a:r>
              <a:rPr lang="en-MY" sz="1900" b="1" cap="none" dirty="0"/>
              <a:t/>
            </a:r>
            <a:br>
              <a:rPr lang="en-MY" sz="1900" b="1" cap="none" dirty="0"/>
            </a:br>
            <a:r>
              <a:rPr lang="en-MY" sz="1600" cap="none" dirty="0"/>
              <a:t>To increase total tax relief from RM500 to RM1,000.</a:t>
            </a:r>
            <a:br>
              <a:rPr lang="en-MY" sz="1600" cap="none" dirty="0"/>
            </a:br>
            <a:r>
              <a:rPr lang="en-MY" sz="1600" cap="none" dirty="0"/>
              <a:t/>
            </a:r>
            <a:br>
              <a:rPr lang="en-MY" sz="1600" cap="none" dirty="0"/>
            </a:br>
            <a:r>
              <a:rPr lang="en-MY" sz="1600" cap="none" dirty="0"/>
              <a:t>Effective date:  From year of assessment 2021</a:t>
            </a:r>
            <a:br>
              <a:rPr lang="en-MY" sz="1600" cap="none" dirty="0"/>
            </a:br>
            <a:r>
              <a:rPr lang="en-MY" sz="1600" b="1" cap="none" dirty="0"/>
              <a:t/>
            </a:r>
            <a:br>
              <a:rPr lang="en-MY" sz="1600" b="1" cap="none" dirty="0"/>
            </a:br>
            <a:r>
              <a:rPr lang="en-MY" sz="1600" b="1" cap="none" dirty="0"/>
              <a:t>C. </a:t>
            </a:r>
            <a:r>
              <a:rPr lang="en-MY" sz="1900" b="1" cap="none" dirty="0"/>
              <a:t>Increase in limit of tax rebates for disabled spouse</a:t>
            </a:r>
            <a:br>
              <a:rPr lang="en-MY" sz="1900" b="1" cap="none" dirty="0"/>
            </a:br>
            <a:r>
              <a:rPr lang="en-MY" sz="1900" b="1" cap="none" dirty="0"/>
              <a:t/>
            </a:r>
            <a:br>
              <a:rPr lang="en-MY" sz="1900" b="1" cap="none" dirty="0"/>
            </a:br>
            <a:r>
              <a:rPr lang="en-MY" sz="1600" cap="none" dirty="0"/>
              <a:t>To increase total tax relief from RM3,500 to RM5,000.</a:t>
            </a:r>
            <a:br>
              <a:rPr lang="en-MY" sz="1600" cap="none" dirty="0"/>
            </a:br>
            <a:r>
              <a:rPr lang="en-MY" sz="1400" cap="none" dirty="0"/>
              <a:t/>
            </a:r>
            <a:br>
              <a:rPr lang="en-MY" sz="1400" cap="none" dirty="0"/>
            </a:br>
            <a:r>
              <a:rPr lang="en-MY" sz="1600" cap="none" dirty="0"/>
              <a:t>Effective date:  From year of assessment 2021</a:t>
            </a:r>
            <a:br>
              <a:rPr lang="en-MY" sz="1600" cap="none" dirty="0"/>
            </a:br>
            <a:endParaRPr lang="en-MY" sz="1600" cap="none" dirty="0"/>
          </a:p>
        </p:txBody>
      </p:sp>
      <p:sp>
        <p:nvSpPr>
          <p:cNvPr id="3" name="Text Placeholder 2"/>
          <p:cNvSpPr>
            <a:spLocks noGrp="1"/>
          </p:cNvSpPr>
          <p:nvPr>
            <p:ph type="body" idx="1"/>
          </p:nvPr>
        </p:nvSpPr>
        <p:spPr>
          <a:xfrm>
            <a:off x="188640" y="179513"/>
            <a:ext cx="4601765" cy="504055"/>
          </a:xfrm>
          <a:solidFill>
            <a:schemeClr val="accent1">
              <a:lumMod val="60000"/>
              <a:lumOff val="40000"/>
            </a:schemeClr>
          </a:solidFill>
        </p:spPr>
        <p:txBody>
          <a:bodyPr>
            <a:normAutofit/>
          </a:bodyPr>
          <a:lstStyle/>
          <a:p>
            <a:r>
              <a:rPr lang="en-MY" sz="2400" b="1" dirty="0">
                <a:solidFill>
                  <a:schemeClr val="tx1"/>
                </a:solidFill>
              </a:rPr>
              <a:t>PERSONAL TAX</a:t>
            </a:r>
          </a:p>
        </p:txBody>
      </p:sp>
      <p:sp>
        <p:nvSpPr>
          <p:cNvPr id="5" name="Slide Number Placeholder 4"/>
          <p:cNvSpPr>
            <a:spLocks noGrp="1"/>
          </p:cNvSpPr>
          <p:nvPr>
            <p:ph type="sldNum" sz="quarter" idx="12"/>
          </p:nvPr>
        </p:nvSpPr>
        <p:spPr/>
        <p:txBody>
          <a:bodyPr/>
          <a:lstStyle/>
          <a:p>
            <a:r>
              <a:rPr lang="en-MY" dirty="0"/>
              <a:t>2</a:t>
            </a:r>
          </a:p>
        </p:txBody>
      </p:sp>
    </p:spTree>
    <p:extLst>
      <p:ext uri="{BB962C8B-B14F-4D97-AF65-F5344CB8AC3E}">
        <p14:creationId xmlns:p14="http://schemas.microsoft.com/office/powerpoint/2010/main" val="5015397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408</TotalTime>
  <Words>537</Words>
  <Application>Microsoft Office PowerPoint</Application>
  <PresentationFormat>On-screen Show (4:3)</PresentationFormat>
  <Paragraphs>129</Paragraphs>
  <Slides>16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Cambria</vt:lpstr>
      <vt:lpstr>Adjacency</vt:lpstr>
      <vt:lpstr>BUDGET 2021</vt:lpstr>
      <vt:lpstr>PowerPoint Presentation</vt:lpstr>
      <vt:lpstr>Companies manufacturing pharmaceutical products  including COVID 19 vaccines  Tax  incentive was proposed to encourage manufacturers  of pharmaceutical  products to invest in Malaysia including COVID -19 vaccines.        Effective date:  From year of assessment 2020.    * Application to MIDA from 7 November 2020 to 31 December 2022  </vt:lpstr>
      <vt:lpstr>REVIEW OF TAX INCENTIVES FOR RELOCATION OF OPERATION TO MALAYSIA OR UNDERTAKING NEW INVESTMENT Proposed the existing incentives for manufacturers for relocating operations to Malaysia  be revised as follows:-  (a)    Application period to MIDA extended for another one year – 31 Dec 2022; (b)    The scope of tax incentives will be expanded to include companies adapting Industrial Revolution 4.0    and digitalisation technology with investment that contribute to significant multiplier effect in the following services:- (i) Provision of technology solution, or more typically technology company which develops technology and provide technology solutions based on substantial scientific or engineering challenges  (ii) Provision  of infrastructure and technology for cloud computing (iii) R&amp;D / Design and development activities (iv) Medical devices testing laboratory and clinical trials (v) Any other services as determined by MOF          * Application to MIDA  extended  to 31 December 2022  </vt:lpstr>
      <vt:lpstr>REVIEW OF TAX INCENTIVES ON EXPORT OF HEALTHCARE  Currently,    (a) the tax exemption  are eligible for companies from export of healthcare services to foreign patients either in Malaysia or from Malaysia  (b) The tax exemption is equivalent to 100% of the value of increased of export of services to be set-off against 70 % of the Statutory Income (SI) from YAs 2018 – 2020 subject to the following conditions:-  (i)    The number of qualified healthcare travellers is at least 10% if the total patients for  each YA;  and (ii)    At least 10% of the Company’s gross income is derived from qualified healthcare travellers each YA.  Proposed:-  The existing incentive be extended to YAs  2021 and 2022   </vt:lpstr>
      <vt:lpstr>REVIEW OF DOUBLE DEDUCTIONS OF EMPLOYMENT FOR SENIOR CITIZENS, EX-CONVICTS, PAROLEES,, SUPERVISED PERSONS AND EX-DRUG DEPENDENTS  Currently,    A further deduction is given  to employers for the remuneration on the employment  of   (a) senior citizens (b) ex convicts ( c) parolees, (d) supervised persons ( e) ex-drug dependents.    Proposed:-  The existing incentive be extended to YAs  2021 and 2025   </vt:lpstr>
      <vt:lpstr>PowerPoint Presentation</vt:lpstr>
      <vt:lpstr>Review of  income tax  rate for resident individual  The current and proposed tax rate schedule  for resident  individuals is as follows:-                 ( c) The non-resident individual tax rate  similarly be increased by 2% to 30%.  Effective date:  From year of assessment 2021  </vt:lpstr>
      <vt:lpstr>A. Expansion of scope of income tax relief  for medical expenses for serious illness for self, spouse and child  To increase total tax relief from RM6,000 to RM8,000.    Expansion of scope of qualifying expenses for vaccinations  to the following up to maximum cost of RM1,000:- (a) Penumococcal (b)  Human Papillonmavirus  (c ) Influenza (d) Rotavirus ( e) Varicella (f) Meningococcal (g)  Combination of tetanus-difteria-acellular pertussis (h) COVID-19   Effective date:  From year of assessment 2021  B. Increase in  limit of tax relief  for medical check-up  To increase total tax relief from RM500 to RM1,000.  Effective date:  From year of assessment 2021  C. Increase in limit of tax rebates for disabled spouse  To increase total tax relief from RM3,500 to RM5,000.  Effective date:  From year of assessment 2021 </vt:lpstr>
      <vt:lpstr>D. Increase of limit in tax relief for expenses on medical treatment, special needs or carer expenses for parents  To increase total tax relief from RM5,000 to RM8,000.  Effective date:  From year of assessment 2021  E. Expansion of scope and increase of limit in Lifestyle Relief  To increase to RM3,000 in which with an additional of RM500 is allocated for the cost of purchasing sports equipment, entry/rental fees for sports facilities and participation fees in sports competition.  Scope of relief for newspapers to include subscription for electronic newspapers.  Effective date:  From year of assessment 2021  F. EXPANSION OF SCOPE FOR SELF EDUCATION FEES  The limit of tax relief of RM7,000 for a year expanded to cover the following fees:- (a) Attending up-skilling and self enhancement courses in any field of skills; and (b) Recoginsed by Department of Skills Development, ministry of Human Resources and  ( c) Limited to RM1,000    Effective date:  From year of assessment 2021 -  2022  </vt:lpstr>
      <vt:lpstr>(G) Private  Retirement Scheme (PRS)  To be expended to another 4 years   Effective date:  From year of assessment 2021 - 2025  (H) DEPOSITS IN SKIM SIMPANAN PENDIDIKAN NASIONAL (SSPN)   To be expended to another 2 years  Effective date:  From year of assessment 2021 - 2022  (I) Increase in the limit of income tax  exemption on compensation for loss of employment   Compensation for loss of employment be increased from RM10,000 to RM20,000 for each full year (12 months) of service with the same employment  within the same group  Effective date:  From year of assessment 2020 - 2021 </vt:lpstr>
      <vt:lpstr>(J) Extension of tax incentive for retuning expert programme (REP)  To be expended to another 3 years in respect of applications received by Talent Corporation  Malaysia Berhad until 31 Dec 2023. (a) Flat rate of 15% for a period of 5 years;  (b) Exemption on import duty and excise duty for purchase of CBU / CKD motor vehicles  subject to total duty exemption of RM100,000  Effective date:  Application received by Talent Corporation from 1 Jan 2021 to 31 Dec 2023  (K) Special income tax rate treatment for Non-Malaysian citizen individuals for holding key post in companies investing in new strategic investments  A special flat rate of 15% will apply to such individual  with qualifying conditions as follows:- (a) The company is approved under the PENJANA tax incentive (b) The individual’s monthly salary  is not less than RM25,000 ( c) The individual is Malaysian tax resident for each YA  Effective date:  Application received by MIDA  from 7 Nov 2020 to 31 Dec 2021  </vt:lpstr>
      <vt:lpstr>PowerPoint Presentation</vt:lpstr>
      <vt:lpstr>Review of Indirect Tax   </vt:lpstr>
      <vt:lpstr>PowerPoint Presentation</vt:lpstr>
      <vt:lpstr>A. Stamp duty exemption for purchase of first residential home   Proposed that 100% stamp exemption threshold be increased from RM300,000 to RM500,000 and the exemption period extended to another 5 years as follow:-         B. Extension of stamp duty exemption for abandoned projects  To encourage developers / contractors to revive the abandoned housing projects, it is proposed stamp duty exemption given be extended for another 5 years.  The stamp duty exemption is for loan agreement and instrument of transfer  Effective date for loan agreement and instrument of transfer :  executed date 1 Jan 2021 to 31 Dec 2025  Abandoned projects must be certified by Ministry of Housing and Local Government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2020</dc:title>
  <dc:creator>Karen</dc:creator>
  <cp:lastModifiedBy>User</cp:lastModifiedBy>
  <cp:revision>69</cp:revision>
  <cp:lastPrinted>2020-11-10T06:38:43Z</cp:lastPrinted>
  <dcterms:created xsi:type="dcterms:W3CDTF">2019-10-21T09:43:25Z</dcterms:created>
  <dcterms:modified xsi:type="dcterms:W3CDTF">2021-03-01T03:02:38Z</dcterms:modified>
</cp:coreProperties>
</file>