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Lst>
  <p:notesMasterIdLst>
    <p:notesMasterId r:id="rId22"/>
  </p:notesMasterIdLst>
  <p:handoutMasterIdLst>
    <p:handoutMasterId r:id="rId23"/>
  </p:handoutMasterIdLst>
  <p:sldIdLst>
    <p:sldId id="256" r:id="rId2"/>
    <p:sldId id="257" r:id="rId3"/>
    <p:sldId id="258" r:id="rId4"/>
    <p:sldId id="268" r:id="rId5"/>
    <p:sldId id="260" r:id="rId6"/>
    <p:sldId id="269" r:id="rId7"/>
    <p:sldId id="270" r:id="rId8"/>
    <p:sldId id="271" r:id="rId9"/>
    <p:sldId id="272" r:id="rId10"/>
    <p:sldId id="263" r:id="rId11"/>
    <p:sldId id="273" r:id="rId12"/>
    <p:sldId id="274" r:id="rId13"/>
    <p:sldId id="264" r:id="rId14"/>
    <p:sldId id="275" r:id="rId15"/>
    <p:sldId id="276" r:id="rId16"/>
    <p:sldId id="265" r:id="rId17"/>
    <p:sldId id="277" r:id="rId18"/>
    <p:sldId id="278" r:id="rId19"/>
    <p:sldId id="266" r:id="rId20"/>
    <p:sldId id="279" r:id="rId21"/>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62" autoAdjust="0"/>
  </p:normalViewPr>
  <p:slideViewPr>
    <p:cSldViewPr>
      <p:cViewPr>
        <p:scale>
          <a:sx n="100" d="100"/>
          <a:sy n="100" d="100"/>
        </p:scale>
        <p:origin x="-1236" y="-72"/>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MY"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8ED3B69-2985-4EB2-8679-691614E5E47B}" type="datetimeFigureOut">
              <a:rPr lang="en-MY" smtClean="0"/>
              <a:t>2/11/2019</a:t>
            </a:fld>
            <a:endParaRPr lang="en-MY"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MY"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EA0BAF5-6218-4DEC-94A8-5CF496D1C2B4}" type="slidenum">
              <a:rPr lang="en-MY" smtClean="0"/>
              <a:t>‹#›</a:t>
            </a:fld>
            <a:endParaRPr lang="en-MY" dirty="0"/>
          </a:p>
        </p:txBody>
      </p:sp>
    </p:spTree>
    <p:extLst>
      <p:ext uri="{BB962C8B-B14F-4D97-AF65-F5344CB8AC3E}">
        <p14:creationId xmlns:p14="http://schemas.microsoft.com/office/powerpoint/2010/main" val="69850492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MY"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1E97DD-4C3B-4CC0-9975-EBF29712C953}" type="datetimeFigureOut">
              <a:rPr lang="en-MY" smtClean="0"/>
              <a:t>2/11/2019</a:t>
            </a:fld>
            <a:endParaRPr lang="en-MY" dirty="0"/>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MY"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MY"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DF63CC-4BF8-4F45-9A3B-77D3BCD134CD}" type="slidenum">
              <a:rPr lang="en-MY" smtClean="0"/>
              <a:t>‹#›</a:t>
            </a:fld>
            <a:endParaRPr lang="en-MY" dirty="0"/>
          </a:p>
        </p:txBody>
      </p:sp>
    </p:spTree>
    <p:extLst>
      <p:ext uri="{BB962C8B-B14F-4D97-AF65-F5344CB8AC3E}">
        <p14:creationId xmlns:p14="http://schemas.microsoft.com/office/powerpoint/2010/main" val="245445342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10"/>
          </p:nvPr>
        </p:nvSpPr>
        <p:spPr/>
        <p:txBody>
          <a:bodyPr/>
          <a:lstStyle/>
          <a:p>
            <a:fld id="{98DF63CC-4BF8-4F45-9A3B-77D3BCD134CD}" type="slidenum">
              <a:rPr lang="en-MY" smtClean="0"/>
              <a:t>2</a:t>
            </a:fld>
            <a:endParaRPr lang="en-MY" dirty="0"/>
          </a:p>
        </p:txBody>
      </p:sp>
    </p:spTree>
    <p:extLst>
      <p:ext uri="{BB962C8B-B14F-4D97-AF65-F5344CB8AC3E}">
        <p14:creationId xmlns:p14="http://schemas.microsoft.com/office/powerpoint/2010/main" val="2656827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10"/>
          </p:nvPr>
        </p:nvSpPr>
        <p:spPr/>
        <p:txBody>
          <a:bodyPr/>
          <a:lstStyle/>
          <a:p>
            <a:fld id="{98DF63CC-4BF8-4F45-9A3B-77D3BCD134CD}" type="slidenum">
              <a:rPr lang="en-MY" smtClean="0"/>
              <a:t>19</a:t>
            </a:fld>
            <a:endParaRPr lang="en-MY" dirty="0"/>
          </a:p>
        </p:txBody>
      </p:sp>
    </p:spTree>
    <p:extLst>
      <p:ext uri="{BB962C8B-B14F-4D97-AF65-F5344CB8AC3E}">
        <p14:creationId xmlns:p14="http://schemas.microsoft.com/office/powerpoint/2010/main" val="2656827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10"/>
          </p:nvPr>
        </p:nvSpPr>
        <p:spPr/>
        <p:txBody>
          <a:bodyPr/>
          <a:lstStyle/>
          <a:p>
            <a:fld id="{98DF63CC-4BF8-4F45-9A3B-77D3BCD134CD}" type="slidenum">
              <a:rPr lang="en-MY" smtClean="0"/>
              <a:t>5</a:t>
            </a:fld>
            <a:endParaRPr lang="en-MY" dirty="0"/>
          </a:p>
        </p:txBody>
      </p:sp>
    </p:spTree>
    <p:extLst>
      <p:ext uri="{BB962C8B-B14F-4D97-AF65-F5344CB8AC3E}">
        <p14:creationId xmlns:p14="http://schemas.microsoft.com/office/powerpoint/2010/main" val="11252179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10"/>
          </p:nvPr>
        </p:nvSpPr>
        <p:spPr/>
        <p:txBody>
          <a:bodyPr/>
          <a:lstStyle/>
          <a:p>
            <a:fld id="{98DF63CC-4BF8-4F45-9A3B-77D3BCD134CD}" type="slidenum">
              <a:rPr lang="en-MY" smtClean="0"/>
              <a:t>6</a:t>
            </a:fld>
            <a:endParaRPr lang="en-MY" dirty="0"/>
          </a:p>
        </p:txBody>
      </p:sp>
    </p:spTree>
    <p:extLst>
      <p:ext uri="{BB962C8B-B14F-4D97-AF65-F5344CB8AC3E}">
        <p14:creationId xmlns:p14="http://schemas.microsoft.com/office/powerpoint/2010/main" val="11252179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10"/>
          </p:nvPr>
        </p:nvSpPr>
        <p:spPr/>
        <p:txBody>
          <a:bodyPr/>
          <a:lstStyle/>
          <a:p>
            <a:fld id="{98DF63CC-4BF8-4F45-9A3B-77D3BCD134CD}" type="slidenum">
              <a:rPr lang="en-MY" smtClean="0"/>
              <a:t>7</a:t>
            </a:fld>
            <a:endParaRPr lang="en-MY" dirty="0"/>
          </a:p>
        </p:txBody>
      </p:sp>
    </p:spTree>
    <p:extLst>
      <p:ext uri="{BB962C8B-B14F-4D97-AF65-F5344CB8AC3E}">
        <p14:creationId xmlns:p14="http://schemas.microsoft.com/office/powerpoint/2010/main" val="11252179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10"/>
          </p:nvPr>
        </p:nvSpPr>
        <p:spPr/>
        <p:txBody>
          <a:bodyPr/>
          <a:lstStyle/>
          <a:p>
            <a:fld id="{98DF63CC-4BF8-4F45-9A3B-77D3BCD134CD}" type="slidenum">
              <a:rPr lang="en-MY" smtClean="0"/>
              <a:t>8</a:t>
            </a:fld>
            <a:endParaRPr lang="en-MY" dirty="0"/>
          </a:p>
        </p:txBody>
      </p:sp>
    </p:spTree>
    <p:extLst>
      <p:ext uri="{BB962C8B-B14F-4D97-AF65-F5344CB8AC3E}">
        <p14:creationId xmlns:p14="http://schemas.microsoft.com/office/powerpoint/2010/main" val="11252179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10"/>
          </p:nvPr>
        </p:nvSpPr>
        <p:spPr/>
        <p:txBody>
          <a:bodyPr/>
          <a:lstStyle/>
          <a:p>
            <a:fld id="{98DF63CC-4BF8-4F45-9A3B-77D3BCD134CD}" type="slidenum">
              <a:rPr lang="en-MY" smtClean="0"/>
              <a:t>9</a:t>
            </a:fld>
            <a:endParaRPr lang="en-MY" dirty="0"/>
          </a:p>
        </p:txBody>
      </p:sp>
    </p:spTree>
    <p:extLst>
      <p:ext uri="{BB962C8B-B14F-4D97-AF65-F5344CB8AC3E}">
        <p14:creationId xmlns:p14="http://schemas.microsoft.com/office/powerpoint/2010/main" val="2656827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10"/>
          </p:nvPr>
        </p:nvSpPr>
        <p:spPr/>
        <p:txBody>
          <a:bodyPr/>
          <a:lstStyle/>
          <a:p>
            <a:fld id="{98DF63CC-4BF8-4F45-9A3B-77D3BCD134CD}" type="slidenum">
              <a:rPr lang="en-MY" smtClean="0"/>
              <a:t>13</a:t>
            </a:fld>
            <a:endParaRPr lang="en-MY" dirty="0"/>
          </a:p>
        </p:txBody>
      </p:sp>
    </p:spTree>
    <p:extLst>
      <p:ext uri="{BB962C8B-B14F-4D97-AF65-F5344CB8AC3E}">
        <p14:creationId xmlns:p14="http://schemas.microsoft.com/office/powerpoint/2010/main" val="2656827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10"/>
          </p:nvPr>
        </p:nvSpPr>
        <p:spPr/>
        <p:txBody>
          <a:bodyPr/>
          <a:lstStyle/>
          <a:p>
            <a:fld id="{98DF63CC-4BF8-4F45-9A3B-77D3BCD134CD}" type="slidenum">
              <a:rPr lang="en-MY" smtClean="0"/>
              <a:t>14</a:t>
            </a:fld>
            <a:endParaRPr lang="en-MY" dirty="0"/>
          </a:p>
        </p:txBody>
      </p:sp>
    </p:spTree>
    <p:extLst>
      <p:ext uri="{BB962C8B-B14F-4D97-AF65-F5344CB8AC3E}">
        <p14:creationId xmlns:p14="http://schemas.microsoft.com/office/powerpoint/2010/main" val="11252179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10"/>
          </p:nvPr>
        </p:nvSpPr>
        <p:spPr/>
        <p:txBody>
          <a:bodyPr/>
          <a:lstStyle/>
          <a:p>
            <a:fld id="{98DF63CC-4BF8-4F45-9A3B-77D3BCD134CD}" type="slidenum">
              <a:rPr lang="en-MY" smtClean="0"/>
              <a:t>15</a:t>
            </a:fld>
            <a:endParaRPr lang="en-MY" dirty="0"/>
          </a:p>
        </p:txBody>
      </p:sp>
    </p:spTree>
    <p:extLst>
      <p:ext uri="{BB962C8B-B14F-4D97-AF65-F5344CB8AC3E}">
        <p14:creationId xmlns:p14="http://schemas.microsoft.com/office/powerpoint/2010/main" val="265682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540001"/>
            <a:ext cx="5657850" cy="3458633"/>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14350" y="6096000"/>
            <a:ext cx="4846320" cy="14224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8A0FBA0-4902-4E86-9D5A-42690109573A}" type="datetime1">
              <a:rPr lang="en-MY" smtClean="0"/>
              <a:t>2/11/2019</a:t>
            </a:fld>
            <a:endParaRPr lang="en-MY" dirty="0"/>
          </a:p>
        </p:txBody>
      </p:sp>
      <p:sp>
        <p:nvSpPr>
          <p:cNvPr id="5" name="Footer Placeholder 4"/>
          <p:cNvSpPr>
            <a:spLocks noGrp="1"/>
          </p:cNvSpPr>
          <p:nvPr>
            <p:ph type="ftr" sz="quarter" idx="11"/>
          </p:nvPr>
        </p:nvSpPr>
        <p:spPr/>
        <p:txBody>
          <a:bodyPr/>
          <a:lstStyle/>
          <a:p>
            <a:endParaRPr lang="en-MY" dirty="0"/>
          </a:p>
        </p:txBody>
      </p:sp>
      <p:sp>
        <p:nvSpPr>
          <p:cNvPr id="6" name="Slide Number Placeholder 5"/>
          <p:cNvSpPr>
            <a:spLocks noGrp="1"/>
          </p:cNvSpPr>
          <p:nvPr>
            <p:ph type="sldNum" sz="quarter" idx="12"/>
          </p:nvPr>
        </p:nvSpPr>
        <p:spPr/>
        <p:txBody>
          <a:bodyPr/>
          <a:lstStyle/>
          <a:p>
            <a:fld id="{04C99994-2C91-4A6F-994B-90003D3E5A39}" type="slidenum">
              <a:rPr lang="en-MY" smtClean="0"/>
              <a:t>‹#›</a:t>
            </a:fld>
            <a:endParaRPr lang="en-MY"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C67175-C581-473E-BB69-22A4A1146C0F}" type="datetime1">
              <a:rPr lang="en-MY" smtClean="0"/>
              <a:t>2/11/2019</a:t>
            </a:fld>
            <a:endParaRPr lang="en-MY" dirty="0"/>
          </a:p>
        </p:txBody>
      </p:sp>
      <p:sp>
        <p:nvSpPr>
          <p:cNvPr id="5" name="Footer Placeholder 4"/>
          <p:cNvSpPr>
            <a:spLocks noGrp="1"/>
          </p:cNvSpPr>
          <p:nvPr>
            <p:ph type="ftr" sz="quarter" idx="11"/>
          </p:nvPr>
        </p:nvSpPr>
        <p:spPr/>
        <p:txBody>
          <a:bodyPr/>
          <a:lstStyle/>
          <a:p>
            <a:endParaRPr lang="en-MY" dirty="0"/>
          </a:p>
        </p:txBody>
      </p:sp>
      <p:sp>
        <p:nvSpPr>
          <p:cNvPr id="6" name="Slide Number Placeholder 5"/>
          <p:cNvSpPr>
            <a:spLocks noGrp="1"/>
          </p:cNvSpPr>
          <p:nvPr>
            <p:ph type="sldNum" sz="quarter" idx="12"/>
          </p:nvPr>
        </p:nvSpPr>
        <p:spPr/>
        <p:txBody>
          <a:bodyPr/>
          <a:lstStyle/>
          <a:p>
            <a:fld id="{04C99994-2C91-4A6F-994B-90003D3E5A39}" type="slidenum">
              <a:rPr lang="en-MY" smtClean="0"/>
              <a:t>‹#›</a:t>
            </a:fld>
            <a:endParaRPr lang="en-MY"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314450" cy="7802033"/>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307AB2-C19D-4EEE-BB0A-3263476BE103}" type="datetime1">
              <a:rPr lang="en-MY" smtClean="0"/>
              <a:t>2/11/2019</a:t>
            </a:fld>
            <a:endParaRPr lang="en-MY" dirty="0"/>
          </a:p>
        </p:txBody>
      </p:sp>
      <p:sp>
        <p:nvSpPr>
          <p:cNvPr id="5" name="Footer Placeholder 4"/>
          <p:cNvSpPr>
            <a:spLocks noGrp="1"/>
          </p:cNvSpPr>
          <p:nvPr>
            <p:ph type="ftr" sz="quarter" idx="11"/>
          </p:nvPr>
        </p:nvSpPr>
        <p:spPr/>
        <p:txBody>
          <a:bodyPr/>
          <a:lstStyle/>
          <a:p>
            <a:endParaRPr lang="en-MY" dirty="0"/>
          </a:p>
        </p:txBody>
      </p:sp>
      <p:sp>
        <p:nvSpPr>
          <p:cNvPr id="6" name="Slide Number Placeholder 5"/>
          <p:cNvSpPr>
            <a:spLocks noGrp="1"/>
          </p:cNvSpPr>
          <p:nvPr>
            <p:ph type="sldNum" sz="quarter" idx="12"/>
          </p:nvPr>
        </p:nvSpPr>
        <p:spPr/>
        <p:txBody>
          <a:bodyPr/>
          <a:lstStyle/>
          <a:p>
            <a:fld id="{04C99994-2C91-4A6F-994B-90003D3E5A39}" type="slidenum">
              <a:rPr lang="en-MY" smtClean="0"/>
              <a:t>‹#›</a:t>
            </a:fld>
            <a:endParaRPr lang="en-MY"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F62687-83BC-478A-BF58-8E9B7D1254E0}" type="datetime1">
              <a:rPr lang="en-MY" smtClean="0"/>
              <a:t>2/11/2019</a:t>
            </a:fld>
            <a:endParaRPr lang="en-MY" dirty="0"/>
          </a:p>
        </p:txBody>
      </p:sp>
      <p:sp>
        <p:nvSpPr>
          <p:cNvPr id="5" name="Footer Placeholder 4"/>
          <p:cNvSpPr>
            <a:spLocks noGrp="1"/>
          </p:cNvSpPr>
          <p:nvPr>
            <p:ph type="ftr" sz="quarter" idx="11"/>
          </p:nvPr>
        </p:nvSpPr>
        <p:spPr/>
        <p:txBody>
          <a:bodyPr/>
          <a:lstStyle/>
          <a:p>
            <a:endParaRPr lang="en-MY" dirty="0"/>
          </a:p>
        </p:txBody>
      </p:sp>
      <p:sp>
        <p:nvSpPr>
          <p:cNvPr id="6" name="Slide Number Placeholder 5"/>
          <p:cNvSpPr>
            <a:spLocks noGrp="1"/>
          </p:cNvSpPr>
          <p:nvPr>
            <p:ph type="sldNum" sz="quarter" idx="12"/>
          </p:nvPr>
        </p:nvSpPr>
        <p:spPr/>
        <p:txBody>
          <a:bodyPr/>
          <a:lstStyle/>
          <a:p>
            <a:fld id="{04C99994-2C91-4A6F-994B-90003D3E5A39}" type="slidenum">
              <a:rPr lang="en-MY" smtClean="0"/>
              <a:t>‹#›</a:t>
            </a:fld>
            <a:endParaRPr lang="en-MY"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7315200"/>
            <a:ext cx="5744765" cy="1557867"/>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541735" y="5137151"/>
            <a:ext cx="4601765" cy="2178051"/>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F1D30-C908-4A92-A82F-F3FD5D6C843C}" type="datetime1">
              <a:rPr lang="en-MY" smtClean="0"/>
              <a:t>2/11/2019</a:t>
            </a:fld>
            <a:endParaRPr lang="en-MY" dirty="0"/>
          </a:p>
        </p:txBody>
      </p:sp>
      <p:sp>
        <p:nvSpPr>
          <p:cNvPr id="5" name="Footer Placeholder 4"/>
          <p:cNvSpPr>
            <a:spLocks noGrp="1"/>
          </p:cNvSpPr>
          <p:nvPr>
            <p:ph type="ftr" sz="quarter" idx="11"/>
          </p:nvPr>
        </p:nvSpPr>
        <p:spPr/>
        <p:txBody>
          <a:bodyPr/>
          <a:lstStyle/>
          <a:p>
            <a:endParaRPr lang="en-MY" dirty="0"/>
          </a:p>
        </p:txBody>
      </p:sp>
      <p:sp>
        <p:nvSpPr>
          <p:cNvPr id="6" name="Slide Number Placeholder 5"/>
          <p:cNvSpPr>
            <a:spLocks noGrp="1"/>
          </p:cNvSpPr>
          <p:nvPr>
            <p:ph type="sldNum" sz="quarter" idx="12"/>
          </p:nvPr>
        </p:nvSpPr>
        <p:spPr/>
        <p:txBody>
          <a:bodyPr/>
          <a:lstStyle/>
          <a:p>
            <a:fld id="{04C99994-2C91-4A6F-994B-90003D3E5A39}" type="slidenum">
              <a:rPr lang="en-MY" smtClean="0"/>
              <a:t>‹#›</a:t>
            </a:fld>
            <a:endParaRPr lang="en-MY"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048256"/>
            <a:ext cx="2743200" cy="61203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314700" y="2048256"/>
            <a:ext cx="2743200" cy="61203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242F49C-33E5-41F1-8DEF-77C4C9CCE5EB}" type="datetime1">
              <a:rPr lang="en-MY" smtClean="0"/>
              <a:t>2/11/2019</a:t>
            </a:fld>
            <a:endParaRPr lang="en-MY" dirty="0"/>
          </a:p>
        </p:txBody>
      </p:sp>
      <p:sp>
        <p:nvSpPr>
          <p:cNvPr id="6" name="Footer Placeholder 5"/>
          <p:cNvSpPr>
            <a:spLocks noGrp="1"/>
          </p:cNvSpPr>
          <p:nvPr>
            <p:ph type="ftr" sz="quarter" idx="11"/>
          </p:nvPr>
        </p:nvSpPr>
        <p:spPr/>
        <p:txBody>
          <a:bodyPr/>
          <a:lstStyle/>
          <a:p>
            <a:endParaRPr lang="en-MY" dirty="0"/>
          </a:p>
        </p:txBody>
      </p:sp>
      <p:sp>
        <p:nvSpPr>
          <p:cNvPr id="7" name="Slide Number Placeholder 6"/>
          <p:cNvSpPr>
            <a:spLocks noGrp="1"/>
          </p:cNvSpPr>
          <p:nvPr>
            <p:ph type="sldNum" sz="quarter" idx="12"/>
          </p:nvPr>
        </p:nvSpPr>
        <p:spPr/>
        <p:txBody>
          <a:bodyPr/>
          <a:lstStyle/>
          <a:p>
            <a:fld id="{04C99994-2C91-4A6F-994B-90003D3E5A39}" type="slidenum">
              <a:rPr lang="en-MY" smtClean="0"/>
              <a:t>‹#›</a:t>
            </a:fld>
            <a:endParaRPr lang="en-MY"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2743200" cy="853016"/>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274320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314700" y="2046817"/>
            <a:ext cx="2743200" cy="853016"/>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314700" y="2899833"/>
            <a:ext cx="274320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8DF323B-8387-468D-A50B-67065557297F}" type="datetime1">
              <a:rPr lang="en-MY" smtClean="0"/>
              <a:t>2/11/2019</a:t>
            </a:fld>
            <a:endParaRPr lang="en-MY" dirty="0"/>
          </a:p>
        </p:txBody>
      </p:sp>
      <p:sp>
        <p:nvSpPr>
          <p:cNvPr id="8" name="Footer Placeholder 7"/>
          <p:cNvSpPr>
            <a:spLocks noGrp="1"/>
          </p:cNvSpPr>
          <p:nvPr>
            <p:ph type="ftr" sz="quarter" idx="11"/>
          </p:nvPr>
        </p:nvSpPr>
        <p:spPr/>
        <p:txBody>
          <a:bodyPr/>
          <a:lstStyle/>
          <a:p>
            <a:endParaRPr lang="en-MY" dirty="0"/>
          </a:p>
        </p:txBody>
      </p:sp>
      <p:sp>
        <p:nvSpPr>
          <p:cNvPr id="9" name="Slide Number Placeholder 8"/>
          <p:cNvSpPr>
            <a:spLocks noGrp="1"/>
          </p:cNvSpPr>
          <p:nvPr>
            <p:ph type="sldNum" sz="quarter" idx="12"/>
          </p:nvPr>
        </p:nvSpPr>
        <p:spPr/>
        <p:txBody>
          <a:bodyPr/>
          <a:lstStyle/>
          <a:p>
            <a:fld id="{04C99994-2C91-4A6F-994B-90003D3E5A39}" type="slidenum">
              <a:rPr lang="en-MY" smtClean="0"/>
              <a:t>‹#›</a:t>
            </a:fld>
            <a:endParaRPr lang="en-MY"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B1C8759-2F55-4892-9900-DA86D18A347F}" type="datetime1">
              <a:rPr lang="en-MY" smtClean="0"/>
              <a:t>2/11/2019</a:t>
            </a:fld>
            <a:endParaRPr lang="en-MY" dirty="0"/>
          </a:p>
        </p:txBody>
      </p:sp>
      <p:sp>
        <p:nvSpPr>
          <p:cNvPr id="4" name="Footer Placeholder 3"/>
          <p:cNvSpPr>
            <a:spLocks noGrp="1"/>
          </p:cNvSpPr>
          <p:nvPr>
            <p:ph type="ftr" sz="quarter" idx="11"/>
          </p:nvPr>
        </p:nvSpPr>
        <p:spPr/>
        <p:txBody>
          <a:bodyPr/>
          <a:lstStyle/>
          <a:p>
            <a:endParaRPr lang="en-MY" dirty="0"/>
          </a:p>
        </p:txBody>
      </p:sp>
      <p:sp>
        <p:nvSpPr>
          <p:cNvPr id="5" name="Slide Number Placeholder 4"/>
          <p:cNvSpPr>
            <a:spLocks noGrp="1"/>
          </p:cNvSpPr>
          <p:nvPr>
            <p:ph type="sldNum" sz="quarter" idx="12"/>
          </p:nvPr>
        </p:nvSpPr>
        <p:spPr/>
        <p:txBody>
          <a:bodyPr/>
          <a:lstStyle/>
          <a:p>
            <a:fld id="{04C99994-2C91-4A6F-994B-90003D3E5A39}" type="slidenum">
              <a:rPr lang="en-MY" smtClean="0"/>
              <a:t>‹#›</a:t>
            </a:fld>
            <a:endParaRPr lang="en-MY"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2D6DB4-2040-4831-87B0-94C4DA0991A3}" type="datetime1">
              <a:rPr lang="en-MY" smtClean="0"/>
              <a:t>2/11/2019</a:t>
            </a:fld>
            <a:endParaRPr lang="en-MY" dirty="0"/>
          </a:p>
        </p:txBody>
      </p:sp>
      <p:sp>
        <p:nvSpPr>
          <p:cNvPr id="3" name="Footer Placeholder 2"/>
          <p:cNvSpPr>
            <a:spLocks noGrp="1"/>
          </p:cNvSpPr>
          <p:nvPr>
            <p:ph type="ftr" sz="quarter" idx="11"/>
          </p:nvPr>
        </p:nvSpPr>
        <p:spPr/>
        <p:txBody>
          <a:bodyPr/>
          <a:lstStyle/>
          <a:p>
            <a:endParaRPr lang="en-MY" dirty="0"/>
          </a:p>
        </p:txBody>
      </p:sp>
      <p:sp>
        <p:nvSpPr>
          <p:cNvPr id="4" name="Slide Number Placeholder 3"/>
          <p:cNvSpPr>
            <a:spLocks noGrp="1"/>
          </p:cNvSpPr>
          <p:nvPr>
            <p:ph type="sldNum" sz="quarter" idx="12"/>
          </p:nvPr>
        </p:nvSpPr>
        <p:spPr/>
        <p:txBody>
          <a:bodyPr/>
          <a:lstStyle/>
          <a:p>
            <a:fld id="{04C99994-2C91-4A6F-994B-90003D3E5A39}" type="slidenum">
              <a:rPr lang="en-MY" smtClean="0"/>
              <a:t>‹#›</a:t>
            </a:fld>
            <a:endParaRPr lang="en-MY"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8601" y="7327392"/>
            <a:ext cx="5829300" cy="79248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228600" y="8128000"/>
            <a:ext cx="5829301" cy="812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E1C30C-326C-4218-9EB2-B49E7FA9F5AE}" type="datetime1">
              <a:rPr lang="en-MY" smtClean="0"/>
              <a:t>2/11/2019</a:t>
            </a:fld>
            <a:endParaRPr lang="en-MY" dirty="0"/>
          </a:p>
        </p:txBody>
      </p:sp>
      <p:sp>
        <p:nvSpPr>
          <p:cNvPr id="6" name="Footer Placeholder 5"/>
          <p:cNvSpPr>
            <a:spLocks noGrp="1"/>
          </p:cNvSpPr>
          <p:nvPr>
            <p:ph type="ftr" sz="quarter" idx="11"/>
          </p:nvPr>
        </p:nvSpPr>
        <p:spPr/>
        <p:txBody>
          <a:bodyPr/>
          <a:lstStyle/>
          <a:p>
            <a:endParaRPr lang="en-MY" dirty="0"/>
          </a:p>
        </p:txBody>
      </p:sp>
      <p:sp>
        <p:nvSpPr>
          <p:cNvPr id="7" name="Slide Number Placeholder 6"/>
          <p:cNvSpPr>
            <a:spLocks noGrp="1"/>
          </p:cNvSpPr>
          <p:nvPr>
            <p:ph type="sldNum" sz="quarter" idx="12"/>
          </p:nvPr>
        </p:nvSpPr>
        <p:spPr/>
        <p:txBody>
          <a:bodyPr/>
          <a:lstStyle/>
          <a:p>
            <a:fld id="{04C99994-2C91-4A6F-994B-90003D3E5A39}" type="slidenum">
              <a:rPr lang="en-MY" smtClean="0"/>
              <a:t>‹#›</a:t>
            </a:fld>
            <a:endParaRPr lang="en-MY" dirty="0"/>
          </a:p>
        </p:txBody>
      </p:sp>
      <p:sp>
        <p:nvSpPr>
          <p:cNvPr id="9" name="Content Placeholder 8"/>
          <p:cNvSpPr>
            <a:spLocks noGrp="1"/>
          </p:cNvSpPr>
          <p:nvPr>
            <p:ph sz="quarter" idx="13"/>
          </p:nvPr>
        </p:nvSpPr>
        <p:spPr>
          <a:xfrm>
            <a:off x="228600" y="508000"/>
            <a:ext cx="5829300" cy="659045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314" y="7327037"/>
            <a:ext cx="5829300" cy="792835"/>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6343650" cy="731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226314" y="8128000"/>
            <a:ext cx="5829300" cy="816864"/>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DC95E295-B845-4E53-8B6B-8F580E4BCB13}" type="datetime1">
              <a:rPr lang="en-MY" smtClean="0"/>
              <a:t>2/11/2019</a:t>
            </a:fld>
            <a:endParaRPr lang="en-MY" dirty="0"/>
          </a:p>
        </p:txBody>
      </p:sp>
      <p:sp>
        <p:nvSpPr>
          <p:cNvPr id="9" name="Slide Number Placeholder 8"/>
          <p:cNvSpPr>
            <a:spLocks noGrp="1"/>
          </p:cNvSpPr>
          <p:nvPr>
            <p:ph type="sldNum" sz="quarter" idx="11"/>
          </p:nvPr>
        </p:nvSpPr>
        <p:spPr/>
        <p:txBody>
          <a:bodyPr/>
          <a:lstStyle/>
          <a:p>
            <a:fld id="{04C99994-2C91-4A6F-994B-90003D3E5A39}" type="slidenum">
              <a:rPr lang="en-MY" smtClean="0"/>
              <a:t>‹#›</a:t>
            </a:fld>
            <a:endParaRPr lang="en-MY" dirty="0"/>
          </a:p>
        </p:txBody>
      </p:sp>
      <p:sp>
        <p:nvSpPr>
          <p:cNvPr id="10" name="Footer Placeholder 9"/>
          <p:cNvSpPr>
            <a:spLocks noGrp="1"/>
          </p:cNvSpPr>
          <p:nvPr>
            <p:ph type="ftr" sz="quarter" idx="12"/>
          </p:nvPr>
        </p:nvSpPr>
        <p:spPr/>
        <p:txBody>
          <a:bodyPr/>
          <a:lstStyle/>
          <a:p>
            <a:endParaRPr lang="en-MY"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5715000" cy="1524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42900" y="2133600"/>
            <a:ext cx="5715000" cy="6400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6343650" y="0"/>
            <a:ext cx="514350" cy="9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6343650" y="7315200"/>
            <a:ext cx="514350"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6398841" y="7531947"/>
            <a:ext cx="411480" cy="52832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04C99994-2C91-4A6F-994B-90003D3E5A39}" type="slidenum">
              <a:rPr lang="en-MY" smtClean="0"/>
              <a:t>‹#›</a:t>
            </a:fld>
            <a:endParaRPr lang="en-MY" dirty="0"/>
          </a:p>
        </p:txBody>
      </p:sp>
      <p:sp>
        <p:nvSpPr>
          <p:cNvPr id="5" name="Footer Placeholder 4"/>
          <p:cNvSpPr>
            <a:spLocks noGrp="1"/>
          </p:cNvSpPr>
          <p:nvPr>
            <p:ph type="ftr" sz="quarter" idx="3"/>
          </p:nvPr>
        </p:nvSpPr>
        <p:spPr>
          <a:xfrm rot="16200000">
            <a:off x="4999726" y="5505027"/>
            <a:ext cx="3156375" cy="274320"/>
          </a:xfrm>
          <a:prstGeom prst="rect">
            <a:avLst/>
          </a:prstGeom>
        </p:spPr>
        <p:txBody>
          <a:bodyPr vert="horz" lIns="91440" tIns="45720" rIns="91440" bIns="45720" rtlCol="0" anchor="ctr"/>
          <a:lstStyle>
            <a:lvl1pPr algn="r">
              <a:defRPr sz="1200">
                <a:solidFill>
                  <a:schemeClr val="bg2"/>
                </a:solidFill>
              </a:defRPr>
            </a:lvl1pPr>
          </a:lstStyle>
          <a:p>
            <a:endParaRPr lang="en-MY" dirty="0"/>
          </a:p>
        </p:txBody>
      </p:sp>
      <p:sp>
        <p:nvSpPr>
          <p:cNvPr id="4" name="Date Placeholder 3"/>
          <p:cNvSpPr>
            <a:spLocks noGrp="1"/>
          </p:cNvSpPr>
          <p:nvPr>
            <p:ph type="dt" sz="half" idx="2"/>
          </p:nvPr>
        </p:nvSpPr>
        <p:spPr>
          <a:xfrm rot="16200000">
            <a:off x="4952314" y="2301240"/>
            <a:ext cx="3251199" cy="274320"/>
          </a:xfrm>
          <a:prstGeom prst="rect">
            <a:avLst/>
          </a:prstGeom>
        </p:spPr>
        <p:txBody>
          <a:bodyPr vert="horz" lIns="91440" tIns="45720" rIns="91440" bIns="45720" rtlCol="0" anchor="ctr"/>
          <a:lstStyle>
            <a:lvl1pPr algn="l">
              <a:defRPr sz="1200">
                <a:solidFill>
                  <a:schemeClr val="bg2"/>
                </a:solidFill>
              </a:defRPr>
            </a:lvl1pPr>
          </a:lstStyle>
          <a:p>
            <a:fld id="{129953C2-706F-4BEB-95FD-DA42DFE68245}" type="datetime1">
              <a:rPr lang="en-MY" smtClean="0"/>
              <a:t>2/11/2019</a:t>
            </a:fld>
            <a:endParaRPr lang="en-MY" dirty="0"/>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MY" b="1" dirty="0" smtClean="0"/>
              <a:t>BUDGET 2020</a:t>
            </a:r>
            <a:endParaRPr lang="en-MY" b="1" dirty="0"/>
          </a:p>
        </p:txBody>
      </p:sp>
      <p:sp>
        <p:nvSpPr>
          <p:cNvPr id="3" name="Subtitle 2"/>
          <p:cNvSpPr>
            <a:spLocks noGrp="1"/>
          </p:cNvSpPr>
          <p:nvPr>
            <p:ph type="subTitle" idx="1"/>
          </p:nvPr>
        </p:nvSpPr>
        <p:spPr/>
        <p:txBody>
          <a:bodyPr/>
          <a:lstStyle/>
          <a:p>
            <a:r>
              <a:rPr lang="en-MY" b="1" dirty="0" smtClean="0"/>
              <a:t>SUMMARY OF TAX MEASURES</a:t>
            </a:r>
            <a:r>
              <a:rPr lang="en-MY" dirty="0" smtClean="0"/>
              <a:t>  </a:t>
            </a:r>
            <a:r>
              <a:rPr lang="en-MY" b="1" dirty="0" smtClean="0"/>
              <a:t>(PART 2)</a:t>
            </a:r>
            <a:endParaRPr lang="en-MY" b="1" dirty="0"/>
          </a:p>
        </p:txBody>
      </p:sp>
      <p:pic>
        <p:nvPicPr>
          <p:cNvPr id="4" name="Picture 3" descr="JP Tax advisory logo_email"/>
          <p:cNvPicPr/>
          <p:nvPr/>
        </p:nvPicPr>
        <p:blipFill>
          <a:blip r:embed="rId2">
            <a:extLst>
              <a:ext uri="{28A0092B-C50C-407E-A947-70E740481C1C}">
                <a14:useLocalDpi xmlns:a14="http://schemas.microsoft.com/office/drawing/2010/main" val="0"/>
              </a:ext>
            </a:extLst>
          </a:blip>
          <a:srcRect/>
          <a:stretch>
            <a:fillRect/>
          </a:stretch>
        </p:blipFill>
        <p:spPr bwMode="auto">
          <a:xfrm>
            <a:off x="4077072" y="7668346"/>
            <a:ext cx="2324100" cy="1123951"/>
          </a:xfrm>
          <a:prstGeom prst="rect">
            <a:avLst/>
          </a:prstGeom>
          <a:noFill/>
          <a:ln>
            <a:noFill/>
          </a:ln>
        </p:spPr>
      </p:pic>
    </p:spTree>
    <p:extLst>
      <p:ext uri="{BB962C8B-B14F-4D97-AF65-F5344CB8AC3E}">
        <p14:creationId xmlns:p14="http://schemas.microsoft.com/office/powerpoint/2010/main" val="38269111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632" y="755576"/>
            <a:ext cx="6192688" cy="8388424"/>
          </a:xfrm>
        </p:spPr>
        <p:txBody>
          <a:bodyPr/>
          <a:lstStyle/>
          <a:p>
            <a:r>
              <a:rPr lang="en-MY" sz="1900" b="1" cap="none" dirty="0" smtClean="0"/>
              <a:t>Major exporter scheme</a:t>
            </a:r>
            <a:br>
              <a:rPr lang="en-MY" sz="1900" b="1" cap="none" dirty="0" smtClean="0"/>
            </a:br>
            <a:r>
              <a:rPr lang="en-MY" sz="1900" b="1" cap="none" dirty="0" smtClean="0"/>
              <a:t/>
            </a:r>
            <a:br>
              <a:rPr lang="en-MY" sz="1900" b="1" cap="none" dirty="0" smtClean="0"/>
            </a:br>
            <a:r>
              <a:rPr lang="en-MY" sz="1400" b="1" cap="none" dirty="0" smtClean="0"/>
              <a:t>Current position:</a:t>
            </a:r>
            <a:br>
              <a:rPr lang="en-MY" sz="1400" b="1" cap="none" dirty="0" smtClean="0"/>
            </a:br>
            <a:r>
              <a:rPr lang="en-MY" sz="1400" b="1" cap="none" dirty="0" smtClean="0"/>
              <a:t>(a) Traders  can claim </a:t>
            </a:r>
            <a:r>
              <a:rPr lang="en-MY" sz="1400" b="1" cap="none" dirty="0" smtClean="0"/>
              <a:t> a  drawback </a:t>
            </a:r>
            <a:r>
              <a:rPr lang="en-MY" sz="1400" b="1" cap="none" dirty="0" smtClean="0"/>
              <a:t>of sales </a:t>
            </a:r>
            <a:r>
              <a:rPr lang="en-MY" sz="1400" b="1" cap="none" dirty="0" smtClean="0"/>
              <a:t> tax  </a:t>
            </a:r>
            <a:r>
              <a:rPr lang="en-MY" sz="1400" b="1" cap="none" dirty="0" smtClean="0"/>
              <a:t>paid on goods  imported  and those goods are subsequently exported; </a:t>
            </a:r>
            <a:br>
              <a:rPr lang="en-MY" sz="1400" b="1" cap="none" dirty="0" smtClean="0"/>
            </a:br>
            <a:r>
              <a:rPr lang="en-MY" sz="1400" b="1" cap="none" dirty="0" smtClean="0"/>
              <a:t>(b) Manufacturing of exempt goods (for export purposes) can claim </a:t>
            </a:r>
            <a:r>
              <a:rPr lang="en-MY" sz="1400" b="1" cap="none" dirty="0" smtClean="0"/>
              <a:t> an </a:t>
            </a:r>
            <a:r>
              <a:rPr lang="en-MY" sz="1400" b="1" cap="none" dirty="0" smtClean="0"/>
              <a:t>exemption </a:t>
            </a:r>
            <a:r>
              <a:rPr lang="en-MY" sz="1400" b="1" cap="none" dirty="0" smtClean="0"/>
              <a:t> from paying sales tax on the importation of raw material, components  and packaging  materials  used in the  manufacturing  of  those goods.</a:t>
            </a:r>
            <a:br>
              <a:rPr lang="en-MY" sz="1400" b="1" cap="none" dirty="0" smtClean="0"/>
            </a:br>
            <a:r>
              <a:rPr lang="en-MY" sz="1400" b="1" cap="none" dirty="0" smtClean="0"/>
              <a:t> </a:t>
            </a:r>
            <a:r>
              <a:rPr lang="en-MY" sz="1400" b="1" cap="none" dirty="0" smtClean="0"/>
              <a:t/>
            </a:r>
            <a:br>
              <a:rPr lang="en-MY" sz="1400" b="1" cap="none" dirty="0" smtClean="0"/>
            </a:br>
            <a:r>
              <a:rPr lang="en-MY" sz="1400" b="1" cap="none" dirty="0" smtClean="0"/>
              <a:t>New p</a:t>
            </a:r>
            <a:r>
              <a:rPr lang="en-MY" sz="1400" b="1" cap="none" dirty="0" smtClean="0"/>
              <a:t>roposal</a:t>
            </a:r>
            <a:r>
              <a:rPr lang="en-MY" sz="1600" b="1" cap="none" dirty="0"/>
              <a:t/>
            </a:r>
            <a:br>
              <a:rPr lang="en-MY" sz="1600" b="1" cap="none" dirty="0"/>
            </a:br>
            <a:r>
              <a:rPr lang="en-MY" sz="1400" b="1" cap="none" dirty="0" smtClean="0"/>
              <a:t>It is proposed that  “Approved  Major  Exporter “  be introduced  under  the Sales  Tax Act, 2018.  Through the scheme, the approved traders  and  manufacturers  of  exempted  goods  are  eligible :</a:t>
            </a:r>
            <a:br>
              <a:rPr lang="en-MY" sz="1400" b="1" cap="none" dirty="0" smtClean="0"/>
            </a:br>
            <a:r>
              <a:rPr lang="en-MY" sz="1400" b="1" cap="none" dirty="0" smtClean="0"/>
              <a:t>(a)  for  100%  sales  tax exemption  on the importation  and  purchase  of goods  or  raw  materials  components  and  packaging  materials ;  and</a:t>
            </a:r>
            <a:br>
              <a:rPr lang="en-MY" sz="1400" b="1" cap="none" dirty="0" smtClean="0"/>
            </a:br>
            <a:r>
              <a:rPr lang="en-MY" sz="1400" b="1" cap="none" dirty="0" smtClean="0"/>
              <a:t>(b)  not required  to  determine  the  quantity  of  goods  to  be  exported  at  the  time  of  importation  or  purchase of  goods..</a:t>
            </a:r>
            <a:br>
              <a:rPr lang="en-MY" sz="1400" b="1" cap="none" dirty="0" smtClean="0"/>
            </a:br>
            <a:r>
              <a:rPr lang="en-MY" sz="1400" b="1" cap="none" dirty="0"/>
              <a:t/>
            </a:r>
            <a:br>
              <a:rPr lang="en-MY" sz="1400" b="1" cap="none" dirty="0"/>
            </a:br>
            <a:r>
              <a:rPr lang="en-MY" sz="1400" b="1" cap="none" dirty="0" smtClean="0"/>
              <a:t>However,  sales  tax  will need to  be  paid  on:</a:t>
            </a:r>
            <a:br>
              <a:rPr lang="en-MY" sz="1400" b="1" cap="none" dirty="0" smtClean="0"/>
            </a:br>
            <a:r>
              <a:rPr lang="en-MY" sz="1400" b="1" cap="none" dirty="0" smtClean="0"/>
              <a:t>(a) the portion of  trading  goods  or  manufactured  exempted  goods  that  are  not  exported  or  sold  domestically,   based  on  the prescribed  formula  to  be released ;</a:t>
            </a:r>
            <a:br>
              <a:rPr lang="en-MY" sz="1400" b="1" cap="none" dirty="0" smtClean="0"/>
            </a:br>
            <a:r>
              <a:rPr lang="en-MY" sz="1400" b="1" cap="none" dirty="0" smtClean="0"/>
              <a:t>(b)  waste  or refuse  of  raw  materials ,  components  and  packaging  materials  used  for  the  manufacturing  of  exempted  goods  that  are  disposed  of  or  sold  in the  local  market.    </a:t>
            </a:r>
            <a:r>
              <a:rPr lang="en-MY" sz="1400" b="1" cap="none" dirty="0" smtClean="0"/>
              <a:t> </a:t>
            </a:r>
            <a:br>
              <a:rPr lang="en-MY" sz="1400" b="1" cap="none" dirty="0" smtClean="0"/>
            </a:br>
            <a:r>
              <a:rPr lang="en-MY" sz="1400" b="1" cap="none" dirty="0" smtClean="0"/>
              <a:t>  </a:t>
            </a:r>
            <a:r>
              <a:rPr lang="en-MY" sz="1400" b="1" cap="none" dirty="0"/>
              <a:t/>
            </a:r>
            <a:br>
              <a:rPr lang="en-MY" sz="1400" b="1" cap="none" dirty="0"/>
            </a:br>
            <a:r>
              <a:rPr lang="en-MY" sz="1400" b="1" cap="none" dirty="0"/>
              <a:t>Effective date:  From </a:t>
            </a:r>
            <a:r>
              <a:rPr lang="en-MY" sz="1400" b="1" cap="none" dirty="0" smtClean="0"/>
              <a:t>  1  July  </a:t>
            </a:r>
            <a:r>
              <a:rPr lang="en-MY" sz="1400" b="1" cap="none" dirty="0"/>
              <a:t>2020</a:t>
            </a:r>
            <a:br>
              <a:rPr lang="en-MY" sz="1400" b="1" cap="none" dirty="0"/>
            </a:br>
            <a:r>
              <a:rPr lang="en-MY" sz="1400" b="1" cap="none" dirty="0"/>
              <a:t/>
            </a:r>
            <a:br>
              <a:rPr lang="en-MY" sz="1400" b="1" cap="none" dirty="0"/>
            </a:br>
            <a:r>
              <a:rPr lang="en-MY" sz="1900" b="1" cap="none" dirty="0" smtClean="0"/>
              <a:t/>
            </a:r>
            <a:br>
              <a:rPr lang="en-MY" sz="1900" b="1" cap="none" dirty="0" smtClean="0"/>
            </a:br>
            <a:endParaRPr lang="en-MY" sz="1400" cap="none" dirty="0"/>
          </a:p>
        </p:txBody>
      </p:sp>
      <p:sp>
        <p:nvSpPr>
          <p:cNvPr id="3" name="Text Placeholder 2"/>
          <p:cNvSpPr>
            <a:spLocks noGrp="1"/>
          </p:cNvSpPr>
          <p:nvPr>
            <p:ph type="body" idx="1"/>
          </p:nvPr>
        </p:nvSpPr>
        <p:spPr>
          <a:xfrm>
            <a:off x="188640" y="179513"/>
            <a:ext cx="4601765" cy="504055"/>
          </a:xfrm>
          <a:solidFill>
            <a:schemeClr val="accent1">
              <a:lumMod val="60000"/>
              <a:lumOff val="40000"/>
            </a:schemeClr>
          </a:solidFill>
        </p:spPr>
        <p:txBody>
          <a:bodyPr>
            <a:normAutofit/>
          </a:bodyPr>
          <a:lstStyle/>
          <a:p>
            <a:r>
              <a:rPr lang="en-MY" sz="2400" b="1" dirty="0" smtClean="0">
                <a:solidFill>
                  <a:schemeClr val="tx1"/>
                </a:solidFill>
              </a:rPr>
              <a:t>SALES TAX</a:t>
            </a:r>
            <a:endParaRPr lang="en-MY" sz="2400" b="1" dirty="0">
              <a:solidFill>
                <a:schemeClr val="tx1"/>
              </a:solidFill>
            </a:endParaRPr>
          </a:p>
        </p:txBody>
      </p:sp>
      <p:sp>
        <p:nvSpPr>
          <p:cNvPr id="5" name="Slide Number Placeholder 4"/>
          <p:cNvSpPr>
            <a:spLocks noGrp="1"/>
          </p:cNvSpPr>
          <p:nvPr>
            <p:ph type="sldNum" sz="quarter" idx="12"/>
          </p:nvPr>
        </p:nvSpPr>
        <p:spPr/>
        <p:txBody>
          <a:bodyPr/>
          <a:lstStyle/>
          <a:p>
            <a:r>
              <a:rPr lang="en-US" dirty="0"/>
              <a:t>9</a:t>
            </a:r>
            <a:endParaRPr lang="en-MY" dirty="0"/>
          </a:p>
        </p:txBody>
      </p:sp>
    </p:spTree>
    <p:extLst>
      <p:ext uri="{BB962C8B-B14F-4D97-AF65-F5344CB8AC3E}">
        <p14:creationId xmlns:p14="http://schemas.microsoft.com/office/powerpoint/2010/main" val="41701332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632" y="755576"/>
            <a:ext cx="6192688" cy="8388424"/>
          </a:xfrm>
        </p:spPr>
        <p:txBody>
          <a:bodyPr/>
          <a:lstStyle/>
          <a:p>
            <a:r>
              <a:rPr lang="en-MY" sz="1900" b="1" cap="none" dirty="0" smtClean="0"/>
              <a:t>Improvement of  group relief  facility  </a:t>
            </a:r>
            <a:r>
              <a:rPr lang="en-MY" sz="1900" b="1" cap="none" dirty="0" smtClean="0"/>
              <a:t/>
            </a:r>
            <a:br>
              <a:rPr lang="en-MY" sz="1900" b="1" cap="none" dirty="0" smtClean="0"/>
            </a:br>
            <a:r>
              <a:rPr lang="en-MY" sz="1900" b="1" cap="none" dirty="0" smtClean="0"/>
              <a:t/>
            </a:r>
            <a:br>
              <a:rPr lang="en-MY" sz="1900" b="1" cap="none" dirty="0" smtClean="0"/>
            </a:br>
            <a:r>
              <a:rPr lang="en-MY" sz="1400" b="1" cap="none" dirty="0" smtClean="0"/>
              <a:t>Current position</a:t>
            </a:r>
            <a:r>
              <a:rPr lang="en-MY" sz="1400" b="1" cap="none" dirty="0" smtClean="0"/>
              <a:t>:</a:t>
            </a:r>
            <a:br>
              <a:rPr lang="en-MY" sz="1400" b="1" cap="none" dirty="0" smtClean="0"/>
            </a:br>
            <a:r>
              <a:rPr lang="en-MY" sz="1400" b="1" cap="none" dirty="0" smtClean="0"/>
              <a:t/>
            </a:r>
            <a:br>
              <a:rPr lang="en-MY" sz="1400" b="1" cap="none" dirty="0" smtClean="0"/>
            </a:br>
            <a:r>
              <a:rPr lang="en-MY" sz="1400" b="1" cap="none" dirty="0" smtClean="0"/>
              <a:t>Group  relief  is provided  under  First  Schedule . Service  Tax  Regulations, 2018 ,  excluding  employment services  and  security  services.  </a:t>
            </a:r>
            <a:br>
              <a:rPr lang="en-MY" sz="1400" b="1" cap="none" dirty="0" smtClean="0"/>
            </a:br>
            <a:r>
              <a:rPr lang="en-MY" sz="1400" b="1" cap="none" dirty="0" smtClean="0"/>
              <a:t/>
            </a:r>
            <a:br>
              <a:rPr lang="en-MY" sz="1400" b="1" cap="none" dirty="0" smtClean="0"/>
            </a:br>
            <a:r>
              <a:rPr lang="en-MY" sz="1400" b="1" cap="none" dirty="0" smtClean="0"/>
              <a:t>However,   companies   are  </a:t>
            </a:r>
            <a:r>
              <a:rPr lang="en-MY" sz="1400" b="1" cap="none" dirty="0" smtClean="0"/>
              <a:t>not  </a:t>
            </a:r>
            <a:r>
              <a:rPr lang="en-MY" sz="1400" b="1" cap="none" dirty="0" smtClean="0"/>
              <a:t>able  to  avail  themselves  of  the group  when they  also provide  the  same taxable services   to persons  outside  the  group.  </a:t>
            </a:r>
            <a:r>
              <a:rPr lang="en-MY" sz="1400" b="1" cap="none" dirty="0"/>
              <a:t/>
            </a:r>
            <a:br>
              <a:rPr lang="en-MY" sz="1400" b="1" cap="none" dirty="0"/>
            </a:br>
            <a:r>
              <a:rPr lang="en-MY" sz="1400" b="1" cap="none" dirty="0" smtClean="0"/>
              <a:t> </a:t>
            </a:r>
            <a:r>
              <a:rPr lang="en-MY" sz="1400" b="1" cap="none" dirty="0" smtClean="0"/>
              <a:t/>
            </a:r>
            <a:br>
              <a:rPr lang="en-MY" sz="1400" b="1" cap="none" dirty="0" smtClean="0"/>
            </a:br>
            <a:r>
              <a:rPr lang="en-MY" sz="1400" b="1" cap="none" dirty="0" smtClean="0"/>
              <a:t>New p</a:t>
            </a:r>
            <a:r>
              <a:rPr lang="en-MY" sz="1400" b="1" cap="none" dirty="0" smtClean="0"/>
              <a:t>roposal:</a:t>
            </a:r>
            <a:br>
              <a:rPr lang="en-MY" sz="1400" b="1" cap="none" dirty="0" smtClean="0"/>
            </a:br>
            <a:r>
              <a:rPr lang="en-MY" sz="1600" b="1" cap="none" dirty="0"/>
              <a:t/>
            </a:r>
            <a:br>
              <a:rPr lang="en-MY" sz="1600" b="1" cap="none" dirty="0"/>
            </a:br>
            <a:r>
              <a:rPr lang="en-MY" sz="1400" b="1" cap="none" dirty="0" smtClean="0"/>
              <a:t>Group  relief  </a:t>
            </a:r>
            <a:r>
              <a:rPr lang="en-MY" sz="1400" b="1" cap="none" dirty="0"/>
              <a:t> </a:t>
            </a:r>
            <a:r>
              <a:rPr lang="en-MY" sz="1400" b="1" cap="none" dirty="0" smtClean="0"/>
              <a:t>be  allowed  for  the  taxable  services  under  professional  group provided  by  a  company  to  a  3</a:t>
            </a:r>
            <a:r>
              <a:rPr lang="en-MY" sz="1400" b="1" cap="none" baseline="30000" dirty="0" smtClean="0"/>
              <a:t>rd</a:t>
            </a:r>
            <a:r>
              <a:rPr lang="en-MY" sz="1400" b="1" cap="none" dirty="0" smtClean="0"/>
              <a:t>  party  who  is  not  within  the  same group  of   company.  This facility  is  subject to  a condition  that  the value  of services  are not  more  than  5%   of  the  total  value  of  services provided  by  the  company  within  12 months.</a:t>
            </a:r>
            <a:br>
              <a:rPr lang="en-MY" sz="1400" b="1" cap="none" dirty="0" smtClean="0"/>
            </a:br>
            <a:r>
              <a:rPr lang="en-MY" sz="1400" b="1" cap="none" dirty="0"/>
              <a:t/>
            </a:r>
            <a:br>
              <a:rPr lang="en-MY" sz="1400" b="1" cap="none" dirty="0"/>
            </a:br>
            <a:r>
              <a:rPr lang="en-MY" sz="1400" b="1" cap="none" dirty="0" smtClean="0"/>
              <a:t> </a:t>
            </a:r>
            <a:r>
              <a:rPr lang="en-MY" sz="1400" b="1" cap="none" dirty="0"/>
              <a:t/>
            </a:r>
            <a:br>
              <a:rPr lang="en-MY" sz="1400" b="1" cap="none" dirty="0"/>
            </a:br>
            <a:r>
              <a:rPr lang="en-MY" sz="1400" b="1" cap="none" dirty="0"/>
              <a:t>Effective date:  From </a:t>
            </a:r>
            <a:r>
              <a:rPr lang="en-MY" sz="1400" b="1" cap="none" dirty="0" smtClean="0"/>
              <a:t>  1  Jan </a:t>
            </a:r>
            <a:r>
              <a:rPr lang="en-MY" sz="1400" b="1" cap="none" dirty="0"/>
              <a:t>2020</a:t>
            </a:r>
            <a:br>
              <a:rPr lang="en-MY" sz="1400" b="1" cap="none" dirty="0"/>
            </a:br>
            <a:r>
              <a:rPr lang="en-MY" sz="1400" b="1" cap="none" dirty="0"/>
              <a:t/>
            </a:r>
            <a:br>
              <a:rPr lang="en-MY" sz="1400" b="1" cap="none" dirty="0"/>
            </a:br>
            <a:r>
              <a:rPr lang="en-MY" sz="1900" b="1" cap="none" dirty="0" smtClean="0"/>
              <a:t/>
            </a:r>
            <a:br>
              <a:rPr lang="en-MY" sz="1900" b="1" cap="none" dirty="0" smtClean="0"/>
            </a:br>
            <a:endParaRPr lang="en-MY" sz="1400" cap="none" dirty="0"/>
          </a:p>
        </p:txBody>
      </p:sp>
      <p:sp>
        <p:nvSpPr>
          <p:cNvPr id="3" name="Text Placeholder 2"/>
          <p:cNvSpPr>
            <a:spLocks noGrp="1"/>
          </p:cNvSpPr>
          <p:nvPr>
            <p:ph type="body" idx="1"/>
          </p:nvPr>
        </p:nvSpPr>
        <p:spPr>
          <a:xfrm>
            <a:off x="188640" y="179513"/>
            <a:ext cx="4601765" cy="504055"/>
          </a:xfrm>
          <a:solidFill>
            <a:schemeClr val="accent1">
              <a:lumMod val="60000"/>
              <a:lumOff val="40000"/>
            </a:schemeClr>
          </a:solidFill>
        </p:spPr>
        <p:txBody>
          <a:bodyPr>
            <a:normAutofit/>
          </a:bodyPr>
          <a:lstStyle/>
          <a:p>
            <a:r>
              <a:rPr lang="en-MY" sz="2400" b="1" dirty="0" smtClean="0">
                <a:solidFill>
                  <a:schemeClr val="tx1"/>
                </a:solidFill>
              </a:rPr>
              <a:t>SERVICE</a:t>
            </a:r>
            <a:r>
              <a:rPr lang="en-MY" sz="2400" b="1" dirty="0" smtClean="0">
                <a:solidFill>
                  <a:schemeClr val="tx1"/>
                </a:solidFill>
              </a:rPr>
              <a:t> </a:t>
            </a:r>
            <a:r>
              <a:rPr lang="en-MY" sz="2400" b="1" dirty="0" smtClean="0">
                <a:solidFill>
                  <a:schemeClr val="tx1"/>
                </a:solidFill>
              </a:rPr>
              <a:t>TAX</a:t>
            </a:r>
            <a:endParaRPr lang="en-MY" sz="2400" b="1" dirty="0">
              <a:solidFill>
                <a:schemeClr val="tx1"/>
              </a:solidFill>
            </a:endParaRPr>
          </a:p>
        </p:txBody>
      </p:sp>
      <p:sp>
        <p:nvSpPr>
          <p:cNvPr id="5" name="Slide Number Placeholder 4"/>
          <p:cNvSpPr>
            <a:spLocks noGrp="1"/>
          </p:cNvSpPr>
          <p:nvPr>
            <p:ph type="sldNum" sz="quarter" idx="12"/>
          </p:nvPr>
        </p:nvSpPr>
        <p:spPr/>
        <p:txBody>
          <a:bodyPr/>
          <a:lstStyle/>
          <a:p>
            <a:r>
              <a:rPr lang="en-US" dirty="0" smtClean="0"/>
              <a:t>10</a:t>
            </a:r>
            <a:endParaRPr lang="en-MY" dirty="0"/>
          </a:p>
        </p:txBody>
      </p:sp>
    </p:spTree>
    <p:extLst>
      <p:ext uri="{BB962C8B-B14F-4D97-AF65-F5344CB8AC3E}">
        <p14:creationId xmlns:p14="http://schemas.microsoft.com/office/powerpoint/2010/main" val="37171166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632" y="755576"/>
            <a:ext cx="6192688" cy="8388424"/>
          </a:xfrm>
        </p:spPr>
        <p:txBody>
          <a:bodyPr/>
          <a:lstStyle/>
          <a:p>
            <a:r>
              <a:rPr lang="en-MY" sz="1900" b="1" cap="none" dirty="0" smtClean="0"/>
              <a:t>Exemption on provision of  training and coaching services for disabled person</a:t>
            </a:r>
            <a:r>
              <a:rPr lang="en-MY" sz="1900" b="1" cap="none" dirty="0" smtClean="0"/>
              <a:t/>
            </a:r>
            <a:br>
              <a:rPr lang="en-MY" sz="1900" b="1" cap="none" dirty="0" smtClean="0"/>
            </a:br>
            <a:r>
              <a:rPr lang="en-MY" sz="1900" b="1" cap="none" dirty="0" smtClean="0"/>
              <a:t/>
            </a:r>
            <a:br>
              <a:rPr lang="en-MY" sz="1900" b="1" cap="none" dirty="0" smtClean="0"/>
            </a:br>
            <a:r>
              <a:rPr lang="en-MY" sz="1400" b="1" cap="none" dirty="0" smtClean="0"/>
              <a:t>Current </a:t>
            </a:r>
            <a:r>
              <a:rPr lang="en-MY" sz="1400" b="1" cap="none" dirty="0" smtClean="0"/>
              <a:t> position:</a:t>
            </a:r>
            <a:br>
              <a:rPr lang="en-MY" sz="1400" b="1" cap="none" dirty="0" smtClean="0"/>
            </a:br>
            <a:r>
              <a:rPr lang="en-MY" sz="1400" b="1" cap="none" dirty="0" smtClean="0"/>
              <a:t/>
            </a:r>
            <a:br>
              <a:rPr lang="en-MY" sz="1400" b="1" cap="none" dirty="0" smtClean="0"/>
            </a:br>
            <a:r>
              <a:rPr lang="en-MY" sz="1400" b="1" cap="none" dirty="0" smtClean="0"/>
              <a:t>Effective  from  1 Jan 2019, training  and  coaching  services  have been categorised  as  taxable  services  under  Item 7, Group G,  First  Schedule, Service  Tax  Regulations</a:t>
            </a:r>
            <a:r>
              <a:rPr lang="en-MY" sz="1400" b="1" cap="none" dirty="0" smtClean="0"/>
              <a:t>,  2018</a:t>
            </a:r>
            <a:r>
              <a:rPr lang="en-MY" sz="1400" b="1" cap="none" dirty="0" smtClean="0"/>
              <a:t> .  The training  and  coaching  services  are  subject to  a 6%  service  tax, except for services  provided  by:</a:t>
            </a:r>
            <a:br>
              <a:rPr lang="en-MY" sz="1400" b="1" cap="none" dirty="0" smtClean="0"/>
            </a:br>
            <a:r>
              <a:rPr lang="en-MY" sz="1400" b="1" cap="none" dirty="0" smtClean="0"/>
              <a:t>(a)  R&amp;D company as  well  as contract R&amp;D company  under Section 2,  Promotion of  Investment  Act, 1986;</a:t>
            </a:r>
            <a:br>
              <a:rPr lang="en-MY" sz="1400" b="1" cap="none" dirty="0" smtClean="0"/>
            </a:br>
            <a:r>
              <a:rPr lang="en-MY" sz="1400" b="1" cap="none" dirty="0" smtClean="0"/>
              <a:t>(b) approved research  institution under  Section  34B,   Income  Tax  Act, 1967; or</a:t>
            </a:r>
            <a:br>
              <a:rPr lang="en-MY" sz="1400" b="1" cap="none" dirty="0" smtClean="0"/>
            </a:br>
            <a:r>
              <a:rPr lang="en-MY" sz="1400" b="1" cap="none" dirty="0" smtClean="0"/>
              <a:t>(c ) Federal or  State  Government,  local  authorities  or  statutory  bodies..</a:t>
            </a:r>
            <a:r>
              <a:rPr lang="en-MY" sz="1400" b="1" cap="none" dirty="0" smtClean="0"/>
              <a:t> </a:t>
            </a:r>
            <a:br>
              <a:rPr lang="en-MY" sz="1400" b="1" cap="none" dirty="0" smtClean="0"/>
            </a:br>
            <a:r>
              <a:rPr lang="en-MY" sz="1400" b="1" cap="none" dirty="0" smtClean="0"/>
              <a:t> </a:t>
            </a:r>
            <a:r>
              <a:rPr lang="en-MY" sz="1400" b="1" cap="none" dirty="0" smtClean="0"/>
              <a:t/>
            </a:r>
            <a:br>
              <a:rPr lang="en-MY" sz="1400" b="1" cap="none" dirty="0" smtClean="0"/>
            </a:br>
            <a:r>
              <a:rPr lang="en-MY" sz="1400" b="1" cap="none" dirty="0" smtClean="0"/>
              <a:t>New  p</a:t>
            </a:r>
            <a:r>
              <a:rPr lang="en-MY" sz="1400" b="1" cap="none" dirty="0" smtClean="0"/>
              <a:t>roposal:</a:t>
            </a:r>
            <a:br>
              <a:rPr lang="en-MY" sz="1400" b="1" cap="none" dirty="0" smtClean="0"/>
            </a:br>
            <a:r>
              <a:rPr lang="en-MY" sz="1600" b="1" cap="none" dirty="0"/>
              <a:t/>
            </a:r>
            <a:br>
              <a:rPr lang="en-MY" sz="1600" b="1" cap="none" dirty="0"/>
            </a:br>
            <a:r>
              <a:rPr lang="en-MY" sz="1400" b="1" cap="none" dirty="0" smtClean="0"/>
              <a:t>It  is  proposed  that  training  and  coaching  services  provided  to  persons  with  hearing,  visual ,  physical,  speech,  mental and learning  disabilities  be exempted  from  service  tax  where  they  are  provided  by:</a:t>
            </a:r>
            <a:br>
              <a:rPr lang="en-MY" sz="1400" b="1" cap="none" dirty="0" smtClean="0"/>
            </a:br>
            <a:r>
              <a:rPr lang="en-MY" sz="1400" b="1" cap="none" dirty="0" smtClean="0"/>
              <a:t>(a)  training  and  coaching  centres  registered  with  the  Ministry  of  Health  or   Department of  Social  Welfare ; or </a:t>
            </a:r>
            <a:br>
              <a:rPr lang="en-MY" sz="1400" b="1" cap="none" dirty="0" smtClean="0"/>
            </a:br>
            <a:r>
              <a:rPr lang="en-MY" sz="1400" b="1" cap="none" dirty="0" smtClean="0"/>
              <a:t>(b)  training  and  coaching  centres  endorsed  by any  national  association  for  disabled  person  registered  with Registrar  of  Societies  Malaysia.</a:t>
            </a:r>
            <a:r>
              <a:rPr lang="en-MY" sz="1400" b="1" cap="none" dirty="0"/>
              <a:t/>
            </a:r>
            <a:br>
              <a:rPr lang="en-MY" sz="1400" b="1" cap="none" dirty="0"/>
            </a:br>
            <a:r>
              <a:rPr lang="en-MY" sz="1400" b="1" cap="none" dirty="0" smtClean="0"/>
              <a:t> </a:t>
            </a:r>
            <a:r>
              <a:rPr lang="en-MY" sz="1400" b="1" cap="none" dirty="0"/>
              <a:t/>
            </a:r>
            <a:br>
              <a:rPr lang="en-MY" sz="1400" b="1" cap="none" dirty="0"/>
            </a:br>
            <a:r>
              <a:rPr lang="en-MY" sz="1400" b="1" cap="none" dirty="0"/>
              <a:t>Effective date:  From </a:t>
            </a:r>
            <a:r>
              <a:rPr lang="en-MY" sz="1400" b="1" cap="none" dirty="0" smtClean="0"/>
              <a:t>  1  Jan </a:t>
            </a:r>
            <a:r>
              <a:rPr lang="en-MY" sz="1400" b="1" cap="none" dirty="0"/>
              <a:t>2020</a:t>
            </a:r>
            <a:br>
              <a:rPr lang="en-MY" sz="1400" b="1" cap="none" dirty="0"/>
            </a:br>
            <a:r>
              <a:rPr lang="en-MY" sz="1400" b="1" cap="none" dirty="0"/>
              <a:t/>
            </a:r>
            <a:br>
              <a:rPr lang="en-MY" sz="1400" b="1" cap="none" dirty="0"/>
            </a:br>
            <a:r>
              <a:rPr lang="en-MY" sz="1900" b="1" cap="none" dirty="0" smtClean="0"/>
              <a:t/>
            </a:r>
            <a:br>
              <a:rPr lang="en-MY" sz="1900" b="1" cap="none" dirty="0" smtClean="0"/>
            </a:br>
            <a:endParaRPr lang="en-MY" sz="1400" cap="none" dirty="0"/>
          </a:p>
        </p:txBody>
      </p:sp>
      <p:sp>
        <p:nvSpPr>
          <p:cNvPr id="3" name="Text Placeholder 2"/>
          <p:cNvSpPr>
            <a:spLocks noGrp="1"/>
          </p:cNvSpPr>
          <p:nvPr>
            <p:ph type="body" idx="1"/>
          </p:nvPr>
        </p:nvSpPr>
        <p:spPr>
          <a:xfrm>
            <a:off x="188640" y="179513"/>
            <a:ext cx="4601765" cy="504055"/>
          </a:xfrm>
          <a:solidFill>
            <a:schemeClr val="accent1">
              <a:lumMod val="60000"/>
              <a:lumOff val="40000"/>
            </a:schemeClr>
          </a:solidFill>
        </p:spPr>
        <p:txBody>
          <a:bodyPr>
            <a:normAutofit/>
          </a:bodyPr>
          <a:lstStyle/>
          <a:p>
            <a:r>
              <a:rPr lang="en-MY" sz="2400" b="1" dirty="0" smtClean="0">
                <a:solidFill>
                  <a:schemeClr val="tx1"/>
                </a:solidFill>
              </a:rPr>
              <a:t>SERVICE</a:t>
            </a:r>
            <a:r>
              <a:rPr lang="en-MY" sz="2400" b="1" dirty="0" smtClean="0">
                <a:solidFill>
                  <a:schemeClr val="tx1"/>
                </a:solidFill>
              </a:rPr>
              <a:t> </a:t>
            </a:r>
            <a:r>
              <a:rPr lang="en-MY" sz="2400" b="1" dirty="0" smtClean="0">
                <a:solidFill>
                  <a:schemeClr val="tx1"/>
                </a:solidFill>
              </a:rPr>
              <a:t>TAX</a:t>
            </a:r>
            <a:endParaRPr lang="en-MY" sz="2400" b="1" dirty="0">
              <a:solidFill>
                <a:schemeClr val="tx1"/>
              </a:solidFill>
            </a:endParaRPr>
          </a:p>
        </p:txBody>
      </p:sp>
      <p:sp>
        <p:nvSpPr>
          <p:cNvPr id="5" name="Slide Number Placeholder 4"/>
          <p:cNvSpPr>
            <a:spLocks noGrp="1"/>
          </p:cNvSpPr>
          <p:nvPr>
            <p:ph type="sldNum" sz="quarter" idx="12"/>
          </p:nvPr>
        </p:nvSpPr>
        <p:spPr/>
        <p:txBody>
          <a:bodyPr/>
          <a:lstStyle/>
          <a:p>
            <a:r>
              <a:rPr lang="en-US" dirty="0" smtClean="0"/>
              <a:t>11</a:t>
            </a:r>
            <a:endParaRPr lang="en-MY" dirty="0"/>
          </a:p>
        </p:txBody>
      </p:sp>
    </p:spTree>
    <p:extLst>
      <p:ext uri="{BB962C8B-B14F-4D97-AF65-F5344CB8AC3E}">
        <p14:creationId xmlns:p14="http://schemas.microsoft.com/office/powerpoint/2010/main" val="4862044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MY" dirty="0"/>
          </a:p>
        </p:txBody>
      </p:sp>
      <p:sp>
        <p:nvSpPr>
          <p:cNvPr id="3" name="Text Placeholder 2"/>
          <p:cNvSpPr>
            <a:spLocks noGrp="1"/>
          </p:cNvSpPr>
          <p:nvPr>
            <p:ph type="body" idx="1"/>
          </p:nvPr>
        </p:nvSpPr>
        <p:spPr>
          <a:xfrm>
            <a:off x="404664" y="2195736"/>
            <a:ext cx="5678339" cy="1939851"/>
          </a:xfrm>
        </p:spPr>
        <p:txBody>
          <a:bodyPr>
            <a:normAutofit/>
          </a:bodyPr>
          <a:lstStyle/>
          <a:p>
            <a:pPr algn="ctr"/>
            <a:r>
              <a:rPr lang="en-US" sz="4800" b="1" dirty="0" smtClean="0">
                <a:solidFill>
                  <a:schemeClr val="tx1"/>
                </a:solidFill>
              </a:rPr>
              <a:t>CUSTOMS DUTIES</a:t>
            </a:r>
            <a:endParaRPr lang="en-MY" sz="4800" b="1" dirty="0">
              <a:solidFill>
                <a:schemeClr val="tx1"/>
              </a:solidFill>
            </a:endParaRPr>
          </a:p>
        </p:txBody>
      </p:sp>
      <p:sp>
        <p:nvSpPr>
          <p:cNvPr id="5" name="Slide Number Placeholder 4"/>
          <p:cNvSpPr>
            <a:spLocks noGrp="1"/>
          </p:cNvSpPr>
          <p:nvPr>
            <p:ph type="sldNum" sz="quarter" idx="12"/>
          </p:nvPr>
        </p:nvSpPr>
        <p:spPr/>
        <p:txBody>
          <a:bodyPr/>
          <a:lstStyle/>
          <a:p>
            <a:r>
              <a:rPr lang="en-US" dirty="0" smtClean="0"/>
              <a:t>12</a:t>
            </a:r>
            <a:endParaRPr lang="en-MY" dirty="0"/>
          </a:p>
        </p:txBody>
      </p:sp>
    </p:spTree>
    <p:extLst>
      <p:ext uri="{BB962C8B-B14F-4D97-AF65-F5344CB8AC3E}">
        <p14:creationId xmlns:p14="http://schemas.microsoft.com/office/powerpoint/2010/main" val="31430528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632" y="1008112"/>
            <a:ext cx="6048672" cy="8388424"/>
          </a:xfrm>
        </p:spPr>
        <p:txBody>
          <a:bodyPr/>
          <a:lstStyle/>
          <a:p>
            <a:r>
              <a:rPr lang="en-MY" sz="2000" b="1" cap="none" dirty="0" smtClean="0"/>
              <a:t>Review</a:t>
            </a:r>
            <a:r>
              <a:rPr lang="en-MY" sz="2000" b="1" dirty="0" smtClean="0"/>
              <a:t> </a:t>
            </a:r>
            <a:r>
              <a:rPr lang="en-MY" sz="2000" b="1" cap="none" dirty="0" smtClean="0"/>
              <a:t>of  </a:t>
            </a:r>
            <a:r>
              <a:rPr lang="en-MY" sz="2000" b="1" cap="none" dirty="0" smtClean="0"/>
              <a:t>export duty rate on crude palm oil </a:t>
            </a:r>
            <a:r>
              <a:rPr lang="en-MY" sz="2000" b="1" cap="none" dirty="0" smtClean="0"/>
              <a:t/>
            </a:r>
            <a:br>
              <a:rPr lang="en-MY" sz="2000" b="1" cap="none" dirty="0" smtClean="0"/>
            </a:br>
            <a:r>
              <a:rPr lang="en-MY" sz="2000" b="1" cap="none" dirty="0"/>
              <a:t/>
            </a:r>
            <a:br>
              <a:rPr lang="en-MY" sz="2000" b="1" cap="none" dirty="0"/>
            </a:br>
            <a:r>
              <a:rPr lang="en-MY" sz="1400" b="1" cap="none" dirty="0" smtClean="0"/>
              <a:t>It is proposed  that  the  export duty  rate  on crude  palm  oil  will be revised as  follows: </a:t>
            </a:r>
            <a:r>
              <a:rPr lang="en-MY" sz="1400" b="1" cap="none" dirty="0" smtClean="0"/>
              <a:t> </a:t>
            </a:r>
            <a:r>
              <a:rPr lang="en-MY" sz="1400" b="1" cap="none" dirty="0" smtClean="0"/>
              <a:t/>
            </a:r>
            <a:br>
              <a:rPr lang="en-MY" sz="1400" b="1" cap="none" dirty="0" smtClean="0"/>
            </a:br>
            <a:r>
              <a:rPr lang="en-MY" sz="1400" b="1" cap="none" dirty="0"/>
              <a:t/>
            </a:r>
            <a:br>
              <a:rPr lang="en-MY" sz="1400" b="1" cap="none" dirty="0"/>
            </a:br>
            <a:r>
              <a:rPr lang="en-MY" sz="1400" b="1" cap="none" dirty="0" smtClean="0"/>
              <a:t/>
            </a:r>
            <a:br>
              <a:rPr lang="en-MY" sz="1400" b="1" cap="none" dirty="0" smtClean="0"/>
            </a:br>
            <a:r>
              <a:rPr lang="en-MY" sz="1400" cap="none" dirty="0" smtClean="0"/>
              <a:t/>
            </a:r>
            <a:br>
              <a:rPr lang="en-MY" sz="1400" cap="none" dirty="0" smtClean="0"/>
            </a:br>
            <a:r>
              <a:rPr lang="en-MY" sz="1600" cap="none" dirty="0"/>
              <a:t/>
            </a:r>
            <a:br>
              <a:rPr lang="en-MY" sz="1600" cap="none" dirty="0"/>
            </a:br>
            <a:r>
              <a:rPr lang="en-MY" sz="1600" cap="none" dirty="0"/>
              <a:t/>
            </a:r>
            <a:br>
              <a:rPr lang="en-MY" sz="1600" cap="none" dirty="0"/>
            </a:br>
            <a:r>
              <a:rPr lang="en-MY" sz="1600" cap="none" dirty="0"/>
              <a:t/>
            </a:r>
            <a:br>
              <a:rPr lang="en-MY" sz="1600" cap="none" dirty="0"/>
            </a:br>
            <a:r>
              <a:rPr lang="en-MY" sz="1600" cap="none" dirty="0" smtClean="0"/>
              <a:t/>
            </a:r>
            <a:br>
              <a:rPr lang="en-MY" sz="1600" cap="none" dirty="0" smtClean="0"/>
            </a:br>
            <a:r>
              <a:rPr lang="en-MY" sz="1600" cap="none" dirty="0"/>
              <a:t/>
            </a:r>
            <a:br>
              <a:rPr lang="en-MY" sz="1600" cap="none" dirty="0"/>
            </a:br>
            <a:r>
              <a:rPr lang="en-MY" sz="1600" cap="none" dirty="0" smtClean="0"/>
              <a:t/>
            </a:r>
            <a:br>
              <a:rPr lang="en-MY" sz="1600" cap="none" dirty="0" smtClean="0"/>
            </a:br>
            <a:r>
              <a:rPr lang="en-MY" sz="1600" cap="none" dirty="0"/>
              <a:t/>
            </a:r>
            <a:br>
              <a:rPr lang="en-MY" sz="1600" cap="none" dirty="0"/>
            </a:br>
            <a:r>
              <a:rPr lang="en-MY" sz="1600" cap="none" dirty="0" smtClean="0"/>
              <a:t/>
            </a:r>
            <a:br>
              <a:rPr lang="en-MY" sz="1600" cap="none" dirty="0" smtClean="0"/>
            </a:br>
            <a:r>
              <a:rPr lang="en-MY" sz="1600" cap="none" dirty="0"/>
              <a:t/>
            </a:r>
            <a:br>
              <a:rPr lang="en-MY" sz="1600" cap="none" dirty="0"/>
            </a:br>
            <a:r>
              <a:rPr lang="en-MY" sz="1600" cap="none" dirty="0" smtClean="0"/>
              <a:t/>
            </a:r>
            <a:br>
              <a:rPr lang="en-MY" sz="1600" cap="none" dirty="0" smtClean="0"/>
            </a:br>
            <a:r>
              <a:rPr lang="en-MY" sz="1600" cap="none" dirty="0"/>
              <a:t/>
            </a:r>
            <a:br>
              <a:rPr lang="en-MY" sz="1600" cap="none" dirty="0"/>
            </a:br>
            <a:r>
              <a:rPr lang="en-MY" sz="1600" cap="none" dirty="0" smtClean="0"/>
              <a:t/>
            </a:r>
            <a:br>
              <a:rPr lang="en-MY" sz="1600" cap="none" dirty="0" smtClean="0"/>
            </a:br>
            <a:r>
              <a:rPr lang="en-MY" sz="1600" cap="none" dirty="0" smtClean="0"/>
              <a:t/>
            </a:r>
            <a:br>
              <a:rPr lang="en-MY" sz="1600" cap="none" dirty="0" smtClean="0"/>
            </a:br>
            <a:r>
              <a:rPr lang="en-MY" sz="1600" cap="none" dirty="0" smtClean="0"/>
              <a:t/>
            </a:r>
            <a:br>
              <a:rPr lang="en-MY" sz="1600" cap="none" dirty="0" smtClean="0"/>
            </a:br>
            <a:r>
              <a:rPr lang="en-MY" sz="1400" b="1" cap="none" dirty="0" smtClean="0"/>
              <a:t/>
            </a:r>
            <a:br>
              <a:rPr lang="en-MY" sz="1400" b="1" cap="none" dirty="0" smtClean="0"/>
            </a:br>
            <a:r>
              <a:rPr lang="en-MY" sz="1400" b="1" cap="none" dirty="0" smtClean="0"/>
              <a:t>Effective date:  </a:t>
            </a:r>
            <a:r>
              <a:rPr lang="en-MY" sz="1400" b="1" cap="none" dirty="0" smtClean="0"/>
              <a:t>1 Jan 2020</a:t>
            </a:r>
            <a:r>
              <a:rPr lang="en-MY" sz="1400" b="1" cap="none" dirty="0" smtClean="0"/>
              <a:t>.</a:t>
            </a:r>
            <a:br>
              <a:rPr lang="en-MY" sz="1400" b="1" cap="none" dirty="0" smtClean="0"/>
            </a:br>
            <a:r>
              <a:rPr lang="en-MY" sz="1600" b="1" cap="none" dirty="0"/>
              <a:t/>
            </a:r>
            <a:br>
              <a:rPr lang="en-MY" sz="1600" b="1" cap="none" dirty="0"/>
            </a:br>
            <a:endParaRPr lang="en-MY" sz="1400" cap="none" dirty="0"/>
          </a:p>
        </p:txBody>
      </p:sp>
      <p:sp>
        <p:nvSpPr>
          <p:cNvPr id="3" name="Text Placeholder 2"/>
          <p:cNvSpPr>
            <a:spLocks noGrp="1"/>
          </p:cNvSpPr>
          <p:nvPr>
            <p:ph type="body" idx="1"/>
          </p:nvPr>
        </p:nvSpPr>
        <p:spPr>
          <a:xfrm>
            <a:off x="188640" y="179513"/>
            <a:ext cx="4601765" cy="504055"/>
          </a:xfrm>
          <a:solidFill>
            <a:schemeClr val="accent1">
              <a:lumMod val="60000"/>
              <a:lumOff val="40000"/>
            </a:schemeClr>
          </a:solidFill>
        </p:spPr>
        <p:txBody>
          <a:bodyPr>
            <a:normAutofit/>
          </a:bodyPr>
          <a:lstStyle/>
          <a:p>
            <a:r>
              <a:rPr lang="en-MY" sz="2400" b="1" dirty="0" smtClean="0">
                <a:solidFill>
                  <a:schemeClr val="tx1"/>
                </a:solidFill>
              </a:rPr>
              <a:t>CUSTOMS DUTIES</a:t>
            </a:r>
            <a:endParaRPr lang="en-MY" sz="2400" b="1" dirty="0">
              <a:solidFill>
                <a:schemeClr val="tx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031895073"/>
              </p:ext>
            </p:extLst>
          </p:nvPr>
        </p:nvGraphicFramePr>
        <p:xfrm>
          <a:off x="188640" y="2267744"/>
          <a:ext cx="5472608" cy="3326720"/>
        </p:xfrm>
        <a:graphic>
          <a:graphicData uri="http://schemas.openxmlformats.org/drawingml/2006/table">
            <a:tbl>
              <a:tblPr firstRow="1" bandRow="1">
                <a:tableStyleId>{5C22544A-7EE6-4342-B048-85BDC9FD1C3A}</a:tableStyleId>
              </a:tblPr>
              <a:tblGrid>
                <a:gridCol w="2232248"/>
                <a:gridCol w="1584176"/>
                <a:gridCol w="1656184"/>
              </a:tblGrid>
              <a:tr h="370840">
                <a:tc>
                  <a:txBody>
                    <a:bodyPr/>
                    <a:lstStyle/>
                    <a:p>
                      <a:r>
                        <a:rPr lang="en-MY" sz="1200" dirty="0" smtClean="0"/>
                        <a:t>CPO</a:t>
                      </a:r>
                      <a:r>
                        <a:rPr lang="en-MY" sz="1200" baseline="0" dirty="0" smtClean="0"/>
                        <a:t> Market  Price </a:t>
                      </a:r>
                    </a:p>
                    <a:p>
                      <a:r>
                        <a:rPr lang="en-MY" sz="1200" baseline="0" dirty="0" smtClean="0"/>
                        <a:t>(FOB  RM/tone)</a:t>
                      </a:r>
                      <a:endParaRPr lang="en-MY" sz="1200" dirty="0"/>
                    </a:p>
                  </a:txBody>
                  <a:tcPr/>
                </a:tc>
                <a:tc>
                  <a:txBody>
                    <a:bodyPr/>
                    <a:lstStyle/>
                    <a:p>
                      <a:pPr algn="ctr"/>
                      <a:r>
                        <a:rPr lang="en-MY" sz="1200" dirty="0" smtClean="0"/>
                        <a:t>Old Rate </a:t>
                      </a:r>
                      <a:r>
                        <a:rPr lang="en-MY" sz="1200" dirty="0" smtClean="0"/>
                        <a:t>(%)</a:t>
                      </a:r>
                      <a:endParaRPr lang="en-MY" sz="1200" dirty="0"/>
                    </a:p>
                  </a:txBody>
                  <a:tcPr/>
                </a:tc>
                <a:tc>
                  <a:txBody>
                    <a:bodyPr/>
                    <a:lstStyle/>
                    <a:p>
                      <a:pPr algn="ctr"/>
                      <a:r>
                        <a:rPr lang="en-MY" sz="1200" dirty="0" smtClean="0"/>
                        <a:t>New Rate </a:t>
                      </a:r>
                      <a:r>
                        <a:rPr lang="en-MY" sz="1200" dirty="0" smtClean="0"/>
                        <a:t>(%)</a:t>
                      </a:r>
                      <a:endParaRPr lang="en-MY" sz="1200" dirty="0"/>
                    </a:p>
                  </a:txBody>
                  <a:tcPr/>
                </a:tc>
              </a:tr>
              <a:tr h="277232">
                <a:tc>
                  <a:txBody>
                    <a:bodyPr/>
                    <a:lstStyle/>
                    <a:p>
                      <a:pPr algn="ctr"/>
                      <a:r>
                        <a:rPr lang="en-MY" sz="1200" dirty="0" smtClean="0"/>
                        <a:t>&lt;</a:t>
                      </a:r>
                      <a:r>
                        <a:rPr lang="en-MY" sz="1200" baseline="0" dirty="0" smtClean="0"/>
                        <a:t> 2,250</a:t>
                      </a:r>
                      <a:endParaRPr lang="en-MY" sz="1200" dirty="0"/>
                    </a:p>
                  </a:txBody>
                  <a:tcPr/>
                </a:tc>
                <a:tc>
                  <a:txBody>
                    <a:bodyPr/>
                    <a:lstStyle/>
                    <a:p>
                      <a:pPr algn="ctr"/>
                      <a:r>
                        <a:rPr lang="en-MY" sz="1200" dirty="0" smtClean="0"/>
                        <a:t>0</a:t>
                      </a:r>
                      <a:endParaRPr lang="en-MY" sz="1200" dirty="0"/>
                    </a:p>
                  </a:txBody>
                  <a:tcPr/>
                </a:tc>
                <a:tc>
                  <a:txBody>
                    <a:bodyPr/>
                    <a:lstStyle/>
                    <a:p>
                      <a:pPr algn="ctr"/>
                      <a:r>
                        <a:rPr lang="en-MY" sz="1200" dirty="0" smtClean="0"/>
                        <a:t>0</a:t>
                      </a:r>
                      <a:endParaRPr lang="en-MY" sz="1200" dirty="0"/>
                    </a:p>
                  </a:txBody>
                  <a:tcPr/>
                </a:tc>
              </a:tr>
              <a:tr h="288032">
                <a:tc>
                  <a:txBody>
                    <a:bodyPr/>
                    <a:lstStyle/>
                    <a:p>
                      <a:pPr algn="ctr"/>
                      <a:r>
                        <a:rPr lang="en-MY" sz="1200" dirty="0" smtClean="0"/>
                        <a:t>2,250 </a:t>
                      </a:r>
                      <a:r>
                        <a:rPr lang="en-MY" sz="1200" dirty="0" smtClean="0"/>
                        <a:t>– </a:t>
                      </a:r>
                      <a:r>
                        <a:rPr lang="en-MY" sz="1200" dirty="0" smtClean="0"/>
                        <a:t>2,400</a:t>
                      </a:r>
                      <a:endParaRPr lang="en-MY" sz="1200" dirty="0"/>
                    </a:p>
                  </a:txBody>
                  <a:tcPr/>
                </a:tc>
                <a:tc>
                  <a:txBody>
                    <a:bodyPr/>
                    <a:lstStyle/>
                    <a:p>
                      <a:pPr algn="ctr"/>
                      <a:r>
                        <a:rPr lang="en-MY" sz="1200" dirty="0" smtClean="0"/>
                        <a:t>4.5</a:t>
                      </a:r>
                      <a:endParaRPr lang="en-MY" sz="1200" dirty="0"/>
                    </a:p>
                  </a:txBody>
                  <a:tcPr/>
                </a:tc>
                <a:tc>
                  <a:txBody>
                    <a:bodyPr/>
                    <a:lstStyle/>
                    <a:p>
                      <a:pPr algn="ctr"/>
                      <a:r>
                        <a:rPr lang="en-MY" sz="1200" dirty="0" smtClean="0"/>
                        <a:t>3.0</a:t>
                      </a:r>
                      <a:endParaRPr lang="en-MY" sz="1200" dirty="0"/>
                    </a:p>
                  </a:txBody>
                  <a:tcPr/>
                </a:tc>
              </a:tr>
              <a:tr h="288032">
                <a:tc>
                  <a:txBody>
                    <a:bodyPr/>
                    <a:lstStyle/>
                    <a:p>
                      <a:pPr algn="ctr"/>
                      <a:r>
                        <a:rPr lang="en-MY" sz="1200" dirty="0" smtClean="0"/>
                        <a:t>2,401 </a:t>
                      </a:r>
                      <a:r>
                        <a:rPr lang="en-MY" sz="1200" dirty="0" smtClean="0"/>
                        <a:t>– </a:t>
                      </a:r>
                      <a:r>
                        <a:rPr lang="en-MY" sz="1200" dirty="0" smtClean="0"/>
                        <a:t>2,550</a:t>
                      </a:r>
                      <a:endParaRPr lang="en-MY" sz="1200" dirty="0"/>
                    </a:p>
                  </a:txBody>
                  <a:tcPr/>
                </a:tc>
                <a:tc>
                  <a:txBody>
                    <a:bodyPr/>
                    <a:lstStyle/>
                    <a:p>
                      <a:pPr algn="ctr"/>
                      <a:r>
                        <a:rPr lang="en-MY" sz="1200" dirty="0" smtClean="0"/>
                        <a:t>5.0</a:t>
                      </a:r>
                      <a:endParaRPr lang="en-MY" sz="1200" dirty="0"/>
                    </a:p>
                  </a:txBody>
                  <a:tcPr/>
                </a:tc>
                <a:tc>
                  <a:txBody>
                    <a:bodyPr/>
                    <a:lstStyle/>
                    <a:p>
                      <a:pPr algn="ctr"/>
                      <a:r>
                        <a:rPr lang="en-MY" sz="1200" dirty="0" smtClean="0"/>
                        <a:t>4.5</a:t>
                      </a:r>
                      <a:endParaRPr lang="en-MY" sz="1200" dirty="0"/>
                    </a:p>
                  </a:txBody>
                  <a:tcPr/>
                </a:tc>
              </a:tr>
              <a:tr h="288032">
                <a:tc>
                  <a:txBody>
                    <a:bodyPr/>
                    <a:lstStyle/>
                    <a:p>
                      <a:pPr algn="ctr"/>
                      <a:r>
                        <a:rPr lang="en-MY" sz="1200" dirty="0" smtClean="0"/>
                        <a:t>2,551 </a:t>
                      </a:r>
                      <a:r>
                        <a:rPr lang="en-MY" sz="1200" dirty="0" smtClean="0"/>
                        <a:t>– </a:t>
                      </a:r>
                      <a:r>
                        <a:rPr lang="en-MY" sz="1200" dirty="0" smtClean="0"/>
                        <a:t>2,700</a:t>
                      </a:r>
                      <a:endParaRPr lang="en-MY" sz="1200" dirty="0"/>
                    </a:p>
                  </a:txBody>
                  <a:tcPr/>
                </a:tc>
                <a:tc>
                  <a:txBody>
                    <a:bodyPr/>
                    <a:lstStyle/>
                    <a:p>
                      <a:pPr algn="ctr"/>
                      <a:r>
                        <a:rPr lang="en-MY" sz="1200" dirty="0" smtClean="0"/>
                        <a:t>5.5</a:t>
                      </a:r>
                      <a:endParaRPr lang="en-MY" sz="1200" dirty="0"/>
                    </a:p>
                  </a:txBody>
                  <a:tcPr/>
                </a:tc>
                <a:tc>
                  <a:txBody>
                    <a:bodyPr/>
                    <a:lstStyle/>
                    <a:p>
                      <a:pPr algn="ctr"/>
                      <a:r>
                        <a:rPr lang="en-MY" sz="1200" dirty="0" smtClean="0"/>
                        <a:t>5.0</a:t>
                      </a:r>
                      <a:endParaRPr lang="en-MY" sz="1200" dirty="0"/>
                    </a:p>
                  </a:txBody>
                  <a:tcPr/>
                </a:tc>
              </a:tr>
              <a:tr h="288032">
                <a:tc>
                  <a:txBody>
                    <a:bodyPr/>
                    <a:lstStyle/>
                    <a:p>
                      <a:pPr algn="ctr"/>
                      <a:r>
                        <a:rPr lang="en-MY" sz="1200" dirty="0" smtClean="0"/>
                        <a:t>2,701– 2,850</a:t>
                      </a:r>
                      <a:endParaRPr lang="en-MY" sz="1200" dirty="0"/>
                    </a:p>
                  </a:txBody>
                  <a:tcPr/>
                </a:tc>
                <a:tc>
                  <a:txBody>
                    <a:bodyPr/>
                    <a:lstStyle/>
                    <a:p>
                      <a:pPr algn="ctr"/>
                      <a:r>
                        <a:rPr lang="en-MY" sz="1200" dirty="0" smtClean="0"/>
                        <a:t>6.0</a:t>
                      </a:r>
                      <a:endParaRPr lang="en-MY" sz="1200" dirty="0"/>
                    </a:p>
                  </a:txBody>
                  <a:tcPr/>
                </a:tc>
                <a:tc>
                  <a:txBody>
                    <a:bodyPr/>
                    <a:lstStyle/>
                    <a:p>
                      <a:pPr algn="ctr"/>
                      <a:r>
                        <a:rPr lang="en-MY" sz="1200" dirty="0" smtClean="0"/>
                        <a:t>5.5</a:t>
                      </a:r>
                      <a:endParaRPr lang="en-MY" sz="1200" dirty="0"/>
                    </a:p>
                  </a:txBody>
                  <a:tcPr/>
                </a:tc>
              </a:tr>
              <a:tr h="288032">
                <a:tc>
                  <a:txBody>
                    <a:bodyPr/>
                    <a:lstStyle/>
                    <a:p>
                      <a:pPr algn="ctr"/>
                      <a:r>
                        <a:rPr lang="en-MY" sz="1200" dirty="0" smtClean="0"/>
                        <a:t>2,851 </a:t>
                      </a:r>
                      <a:r>
                        <a:rPr lang="en-MY" sz="1200" dirty="0" smtClean="0"/>
                        <a:t>– </a:t>
                      </a:r>
                      <a:r>
                        <a:rPr lang="en-MY" sz="1200" dirty="0" smtClean="0"/>
                        <a:t>3,000</a:t>
                      </a:r>
                      <a:endParaRPr lang="en-MY" sz="1200" dirty="0"/>
                    </a:p>
                  </a:txBody>
                  <a:tcPr/>
                </a:tc>
                <a:tc>
                  <a:txBody>
                    <a:bodyPr/>
                    <a:lstStyle/>
                    <a:p>
                      <a:pPr algn="ctr"/>
                      <a:r>
                        <a:rPr lang="en-MY" sz="1200" dirty="0" smtClean="0"/>
                        <a:t>6.5</a:t>
                      </a:r>
                      <a:endParaRPr lang="en-MY" sz="1200" dirty="0"/>
                    </a:p>
                  </a:txBody>
                  <a:tcPr/>
                </a:tc>
                <a:tc>
                  <a:txBody>
                    <a:bodyPr/>
                    <a:lstStyle/>
                    <a:p>
                      <a:pPr algn="ctr"/>
                      <a:r>
                        <a:rPr lang="en-MY" sz="1200" dirty="0" smtClean="0"/>
                        <a:t>6.0</a:t>
                      </a:r>
                      <a:endParaRPr lang="en-MY" sz="1200" dirty="0"/>
                    </a:p>
                  </a:txBody>
                  <a:tcPr/>
                </a:tc>
              </a:tr>
              <a:tr h="216024">
                <a:tc>
                  <a:txBody>
                    <a:bodyPr/>
                    <a:lstStyle/>
                    <a:p>
                      <a:pPr algn="ctr"/>
                      <a:r>
                        <a:rPr lang="en-MY" sz="1200" dirty="0" smtClean="0"/>
                        <a:t>3,001 </a:t>
                      </a:r>
                      <a:r>
                        <a:rPr lang="en-MY" sz="1200" dirty="0" smtClean="0"/>
                        <a:t>– </a:t>
                      </a:r>
                      <a:r>
                        <a:rPr lang="en-MY" sz="1200" dirty="0" smtClean="0"/>
                        <a:t>3,150</a:t>
                      </a:r>
                      <a:endParaRPr lang="en-MY" sz="1200" dirty="0"/>
                    </a:p>
                  </a:txBody>
                  <a:tcPr/>
                </a:tc>
                <a:tc>
                  <a:txBody>
                    <a:bodyPr/>
                    <a:lstStyle/>
                    <a:p>
                      <a:pPr algn="ctr"/>
                      <a:r>
                        <a:rPr lang="en-MY" sz="1200" dirty="0" smtClean="0"/>
                        <a:t>7.0</a:t>
                      </a:r>
                      <a:endParaRPr lang="en-MY" sz="1200" dirty="0"/>
                    </a:p>
                  </a:txBody>
                  <a:tcPr/>
                </a:tc>
                <a:tc>
                  <a:txBody>
                    <a:bodyPr/>
                    <a:lstStyle/>
                    <a:p>
                      <a:pPr algn="ctr"/>
                      <a:r>
                        <a:rPr lang="en-MY" sz="1200" dirty="0" smtClean="0"/>
                        <a:t>6.5</a:t>
                      </a:r>
                      <a:endParaRPr lang="en-MY" sz="1200" dirty="0"/>
                    </a:p>
                  </a:txBody>
                  <a:tcPr/>
                </a:tc>
              </a:tr>
              <a:tr h="301744">
                <a:tc>
                  <a:txBody>
                    <a:bodyPr/>
                    <a:lstStyle/>
                    <a:p>
                      <a:pPr algn="ctr"/>
                      <a:r>
                        <a:rPr lang="en-MY" sz="1200" dirty="0" smtClean="0"/>
                        <a:t>3,151 </a:t>
                      </a:r>
                      <a:r>
                        <a:rPr lang="en-MY" sz="1200" dirty="0" smtClean="0"/>
                        <a:t>– </a:t>
                      </a:r>
                      <a:r>
                        <a:rPr lang="en-MY" sz="1200" dirty="0" smtClean="0"/>
                        <a:t>3,300</a:t>
                      </a:r>
                      <a:endParaRPr lang="en-MY" sz="1200" dirty="0"/>
                    </a:p>
                  </a:txBody>
                  <a:tcPr/>
                </a:tc>
                <a:tc>
                  <a:txBody>
                    <a:bodyPr/>
                    <a:lstStyle/>
                    <a:p>
                      <a:pPr algn="ctr"/>
                      <a:r>
                        <a:rPr lang="en-MY" sz="1200" dirty="0" smtClean="0"/>
                        <a:t>7.5</a:t>
                      </a:r>
                      <a:endParaRPr lang="en-MY" sz="1200" dirty="0"/>
                    </a:p>
                  </a:txBody>
                  <a:tcPr/>
                </a:tc>
                <a:tc>
                  <a:txBody>
                    <a:bodyPr/>
                    <a:lstStyle/>
                    <a:p>
                      <a:pPr algn="ctr"/>
                      <a:r>
                        <a:rPr lang="en-MY" sz="1200" dirty="0" smtClean="0"/>
                        <a:t>7.0</a:t>
                      </a:r>
                      <a:endParaRPr lang="en-MY" sz="1200" dirty="0"/>
                    </a:p>
                  </a:txBody>
                  <a:tcPr/>
                </a:tc>
              </a:tr>
              <a:tr h="288032">
                <a:tc>
                  <a:txBody>
                    <a:bodyPr/>
                    <a:lstStyle/>
                    <a:p>
                      <a:pPr algn="ctr"/>
                      <a:r>
                        <a:rPr lang="en-MY" sz="1200" dirty="0" smtClean="0"/>
                        <a:t>3,301 </a:t>
                      </a:r>
                      <a:r>
                        <a:rPr lang="en-MY" sz="1200" dirty="0" smtClean="0"/>
                        <a:t>– </a:t>
                      </a:r>
                      <a:r>
                        <a:rPr lang="en-MY" sz="1200" dirty="0" smtClean="0"/>
                        <a:t>3,450</a:t>
                      </a:r>
                      <a:endParaRPr lang="en-MY" sz="1200" dirty="0"/>
                    </a:p>
                  </a:txBody>
                  <a:tcPr/>
                </a:tc>
                <a:tc>
                  <a:txBody>
                    <a:bodyPr/>
                    <a:lstStyle/>
                    <a:p>
                      <a:pPr algn="ctr"/>
                      <a:r>
                        <a:rPr lang="en-MY" sz="1200" dirty="0" smtClean="0"/>
                        <a:t>8.0</a:t>
                      </a:r>
                      <a:endParaRPr lang="en-MY" sz="1200" dirty="0"/>
                    </a:p>
                  </a:txBody>
                  <a:tcPr/>
                </a:tc>
                <a:tc>
                  <a:txBody>
                    <a:bodyPr/>
                    <a:lstStyle/>
                    <a:p>
                      <a:pPr algn="ctr"/>
                      <a:r>
                        <a:rPr lang="en-MY" sz="1200" dirty="0" smtClean="0"/>
                        <a:t>7.5</a:t>
                      </a:r>
                      <a:endParaRPr lang="en-MY" sz="1200" dirty="0"/>
                    </a:p>
                  </a:txBody>
                  <a:tcPr/>
                </a:tc>
              </a:tr>
              <a:tr h="288032">
                <a:tc>
                  <a:txBody>
                    <a:bodyPr/>
                    <a:lstStyle/>
                    <a:p>
                      <a:pPr algn="ctr"/>
                      <a:r>
                        <a:rPr lang="en-MY" sz="1200" dirty="0" smtClean="0"/>
                        <a:t>&gt; 3,450</a:t>
                      </a:r>
                      <a:endParaRPr lang="en-MY" sz="1200" dirty="0"/>
                    </a:p>
                  </a:txBody>
                  <a:tcPr/>
                </a:tc>
                <a:tc>
                  <a:txBody>
                    <a:bodyPr/>
                    <a:lstStyle/>
                    <a:p>
                      <a:pPr algn="ctr"/>
                      <a:r>
                        <a:rPr lang="en-MY" sz="1200" dirty="0" smtClean="0"/>
                        <a:t>8.5</a:t>
                      </a:r>
                      <a:endParaRPr lang="en-MY" sz="1200" dirty="0"/>
                    </a:p>
                  </a:txBody>
                  <a:tcPr/>
                </a:tc>
                <a:tc>
                  <a:txBody>
                    <a:bodyPr/>
                    <a:lstStyle/>
                    <a:p>
                      <a:pPr algn="ctr"/>
                      <a:r>
                        <a:rPr lang="en-MY" sz="1200" dirty="0" smtClean="0"/>
                        <a:t>8.0</a:t>
                      </a:r>
                      <a:endParaRPr lang="en-MY" sz="1200" dirty="0"/>
                    </a:p>
                  </a:txBody>
                  <a:tcPr/>
                </a:tc>
              </a:tr>
            </a:tbl>
          </a:graphicData>
        </a:graphic>
      </p:graphicFrame>
      <p:sp>
        <p:nvSpPr>
          <p:cNvPr id="7" name="Slide Number Placeholder 6"/>
          <p:cNvSpPr>
            <a:spLocks noGrp="1"/>
          </p:cNvSpPr>
          <p:nvPr>
            <p:ph type="sldNum" sz="quarter" idx="12"/>
          </p:nvPr>
        </p:nvSpPr>
        <p:spPr/>
        <p:txBody>
          <a:bodyPr/>
          <a:lstStyle/>
          <a:p>
            <a:r>
              <a:rPr lang="en-US" dirty="0" smtClean="0"/>
              <a:t>13</a:t>
            </a:r>
            <a:endParaRPr lang="en-MY" dirty="0"/>
          </a:p>
        </p:txBody>
      </p:sp>
    </p:spTree>
    <p:extLst>
      <p:ext uri="{BB962C8B-B14F-4D97-AF65-F5344CB8AC3E}">
        <p14:creationId xmlns:p14="http://schemas.microsoft.com/office/powerpoint/2010/main" val="18238225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MY" dirty="0"/>
          </a:p>
        </p:txBody>
      </p:sp>
      <p:sp>
        <p:nvSpPr>
          <p:cNvPr id="3" name="Text Placeholder 2"/>
          <p:cNvSpPr>
            <a:spLocks noGrp="1"/>
          </p:cNvSpPr>
          <p:nvPr>
            <p:ph type="body" idx="1"/>
          </p:nvPr>
        </p:nvSpPr>
        <p:spPr>
          <a:xfrm>
            <a:off x="404664" y="2195736"/>
            <a:ext cx="5678339" cy="1939851"/>
          </a:xfrm>
        </p:spPr>
        <p:txBody>
          <a:bodyPr>
            <a:normAutofit/>
          </a:bodyPr>
          <a:lstStyle/>
          <a:p>
            <a:pPr algn="ctr"/>
            <a:r>
              <a:rPr lang="en-MY" sz="4800" b="1" dirty="0" smtClean="0">
                <a:solidFill>
                  <a:schemeClr val="tx1"/>
                </a:solidFill>
              </a:rPr>
              <a:t>STAMP DUTY</a:t>
            </a:r>
            <a:endParaRPr lang="en-MY" sz="4800" b="1" dirty="0">
              <a:solidFill>
                <a:schemeClr val="tx1"/>
              </a:solidFill>
            </a:endParaRPr>
          </a:p>
        </p:txBody>
      </p:sp>
      <p:sp>
        <p:nvSpPr>
          <p:cNvPr id="5" name="Slide Number Placeholder 4"/>
          <p:cNvSpPr>
            <a:spLocks noGrp="1"/>
          </p:cNvSpPr>
          <p:nvPr>
            <p:ph type="sldNum" sz="quarter" idx="12"/>
          </p:nvPr>
        </p:nvSpPr>
        <p:spPr/>
        <p:txBody>
          <a:bodyPr/>
          <a:lstStyle/>
          <a:p>
            <a:r>
              <a:rPr lang="en-US" dirty="0" smtClean="0"/>
              <a:t>14</a:t>
            </a:r>
            <a:endParaRPr lang="en-MY" dirty="0"/>
          </a:p>
        </p:txBody>
      </p:sp>
    </p:spTree>
    <p:extLst>
      <p:ext uri="{BB962C8B-B14F-4D97-AF65-F5344CB8AC3E}">
        <p14:creationId xmlns:p14="http://schemas.microsoft.com/office/powerpoint/2010/main" val="33782401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632" y="755576"/>
            <a:ext cx="6192688" cy="8388424"/>
          </a:xfrm>
        </p:spPr>
        <p:txBody>
          <a:bodyPr/>
          <a:lstStyle/>
          <a:p>
            <a:r>
              <a:rPr lang="en-MY" sz="1900" b="1" cap="none" dirty="0" smtClean="0"/>
              <a:t>Stamp duty  exemption for Rent-To-Own (RTO) Scheme</a:t>
            </a:r>
            <a:br>
              <a:rPr lang="en-MY" sz="1900" b="1" cap="none" dirty="0" smtClean="0"/>
            </a:br>
            <a:r>
              <a:rPr lang="en-MY" sz="1900" b="1" cap="none" dirty="0" smtClean="0"/>
              <a:t/>
            </a:r>
            <a:br>
              <a:rPr lang="en-MY" sz="1900" b="1" cap="none" dirty="0" smtClean="0"/>
            </a:br>
            <a:r>
              <a:rPr lang="en-MY" sz="1400" b="1" cap="none" dirty="0" smtClean="0"/>
              <a:t>Under  the RTO  scheme,  a housing  developer will transfer  the  residentia</a:t>
            </a:r>
            <a:r>
              <a:rPr lang="en-MY" sz="1400" b="1" cap="none" dirty="0" smtClean="0"/>
              <a:t>l  home identified  by tenant  to  financial  institution.   The  house will then be rented by  / transferred  to tenant.  Stamp duty  at an  ad valorem  rate  of  1%   to 4% is  imposed  on  the  instrument  of  transfer  at 2 levels.  </a:t>
            </a:r>
            <a:br>
              <a:rPr lang="en-MY" sz="1400" b="1" cap="none" dirty="0" smtClean="0"/>
            </a:br>
            <a:r>
              <a:rPr lang="en-MY" sz="1400" b="1" cap="none" dirty="0"/>
              <a:t/>
            </a:r>
            <a:br>
              <a:rPr lang="en-MY" sz="1400" b="1" cap="none" dirty="0"/>
            </a:br>
            <a:r>
              <a:rPr lang="en-MY" sz="1400" b="1" cap="none" dirty="0" smtClean="0"/>
              <a:t>It  is  proposed  that  100%  stamp  duty  exemption  be given on  the  instrument  of  transfer  for  </a:t>
            </a:r>
            <a:r>
              <a:rPr lang="en-MY" sz="1400" b="1" i="1" cap="none" dirty="0" smtClean="0"/>
              <a:t>first  resident  home  for priced  up  to  RM500,000 </a:t>
            </a:r>
            <a:r>
              <a:rPr lang="en-MY" sz="1400" b="1" cap="none" dirty="0" smtClean="0"/>
              <a:t> for  the  following  transactions:-</a:t>
            </a:r>
            <a:br>
              <a:rPr lang="en-MY" sz="1400" b="1" cap="none" dirty="0" smtClean="0"/>
            </a:br>
            <a:r>
              <a:rPr lang="en-MY" sz="1400" b="1" cap="none" dirty="0" smtClean="0"/>
              <a:t> (a)  transfer  of  residential  home  from  housing  developer  to  financial  institution (For  SPA  executed  from  1 Jan  2020 to  31 Dec  2022)</a:t>
            </a:r>
            <a:br>
              <a:rPr lang="en-MY" sz="1400" b="1" cap="none" dirty="0" smtClean="0"/>
            </a:br>
            <a:r>
              <a:rPr lang="en-MY" sz="1400" b="1" cap="none" dirty="0" smtClean="0"/>
              <a:t>(b)  transfer  of  residential  home  from  financial  institution  to  buyer</a:t>
            </a:r>
            <a:br>
              <a:rPr lang="en-MY" sz="1400" b="1" cap="none" dirty="0" smtClean="0"/>
            </a:br>
            <a:r>
              <a:rPr lang="en-MY" sz="1400" b="1" cap="none" dirty="0" smtClean="0"/>
              <a:t>(For  rental  agreement  executed  from  1 Jan 2020  to 31 Dec  2022)</a:t>
            </a:r>
            <a:br>
              <a:rPr lang="en-MY" sz="1400" b="1" cap="none" dirty="0" smtClean="0"/>
            </a:br>
            <a:r>
              <a:rPr lang="en-MY" sz="1400" b="1" cap="none" dirty="0"/>
              <a:t/>
            </a:r>
            <a:br>
              <a:rPr lang="en-MY" sz="1400" b="1" cap="none" dirty="0"/>
            </a:br>
            <a:r>
              <a:rPr lang="en-MY" sz="1400" b="1" cap="none" dirty="0" smtClean="0"/>
              <a:t>(*) the above  stamp  duty  exemption  is  subject  to :-</a:t>
            </a:r>
            <a:br>
              <a:rPr lang="en-MY" sz="1400" b="1" cap="none" dirty="0" smtClean="0"/>
            </a:br>
            <a:r>
              <a:rPr lang="en-MY" sz="1400" b="1" cap="none" dirty="0" smtClean="0"/>
              <a:t>(i) Financial  institution – to  obtain  approval  from  Bank  Negara  Malaysia;  and</a:t>
            </a:r>
            <a:br>
              <a:rPr lang="en-MY" sz="1400" b="1" cap="none" dirty="0" smtClean="0"/>
            </a:br>
            <a:r>
              <a:rPr lang="en-MY" sz="1400" b="1" cap="none" dirty="0" smtClean="0"/>
              <a:t>(ii)  Housing  developer s   - to register  with  National  Housing  Department (NHD) and  Ministry  of  Housing  and  Local  Government  (KPKT)</a:t>
            </a:r>
            <a:br>
              <a:rPr lang="en-MY" sz="1400" b="1" cap="none" dirty="0" smtClean="0"/>
            </a:br>
            <a:r>
              <a:rPr lang="en-MY" sz="1400" b="1" cap="none" dirty="0"/>
              <a:t/>
            </a:r>
            <a:br>
              <a:rPr lang="en-MY" sz="1400" b="1" cap="none" dirty="0"/>
            </a:br>
            <a:r>
              <a:rPr lang="en-MY" sz="1400" b="1" cap="none" dirty="0" smtClean="0"/>
              <a:t> </a:t>
            </a:r>
            <a:r>
              <a:rPr lang="en-MY" sz="1400" b="1" cap="none" dirty="0"/>
              <a:t/>
            </a:r>
            <a:br>
              <a:rPr lang="en-MY" sz="1400" b="1" cap="none" dirty="0"/>
            </a:br>
            <a:r>
              <a:rPr lang="en-MY" sz="1600" b="1" cap="none" dirty="0"/>
              <a:t/>
            </a:r>
            <a:br>
              <a:rPr lang="en-MY" sz="1600" b="1" cap="none" dirty="0"/>
            </a:br>
            <a:endParaRPr lang="en-MY" sz="1400" cap="none" dirty="0"/>
          </a:p>
        </p:txBody>
      </p:sp>
      <p:sp>
        <p:nvSpPr>
          <p:cNvPr id="3" name="Text Placeholder 2"/>
          <p:cNvSpPr>
            <a:spLocks noGrp="1"/>
          </p:cNvSpPr>
          <p:nvPr>
            <p:ph type="body" idx="1"/>
          </p:nvPr>
        </p:nvSpPr>
        <p:spPr>
          <a:xfrm>
            <a:off x="188640" y="179513"/>
            <a:ext cx="4601765" cy="504055"/>
          </a:xfrm>
          <a:solidFill>
            <a:schemeClr val="accent1">
              <a:lumMod val="60000"/>
              <a:lumOff val="40000"/>
            </a:schemeClr>
          </a:solidFill>
        </p:spPr>
        <p:txBody>
          <a:bodyPr>
            <a:normAutofit/>
          </a:bodyPr>
          <a:lstStyle/>
          <a:p>
            <a:r>
              <a:rPr lang="en-MY" sz="2400" b="1" dirty="0" smtClean="0">
                <a:solidFill>
                  <a:schemeClr val="tx1"/>
                </a:solidFill>
              </a:rPr>
              <a:t>STAMP DUTY</a:t>
            </a:r>
            <a:endParaRPr lang="en-MY" sz="2400" b="1" dirty="0">
              <a:solidFill>
                <a:schemeClr val="tx1"/>
              </a:solidFill>
            </a:endParaRPr>
          </a:p>
        </p:txBody>
      </p:sp>
      <p:sp>
        <p:nvSpPr>
          <p:cNvPr id="5" name="Slide Number Placeholder 4"/>
          <p:cNvSpPr>
            <a:spLocks noGrp="1"/>
          </p:cNvSpPr>
          <p:nvPr>
            <p:ph type="sldNum" sz="quarter" idx="12"/>
          </p:nvPr>
        </p:nvSpPr>
        <p:spPr/>
        <p:txBody>
          <a:bodyPr/>
          <a:lstStyle/>
          <a:p>
            <a:r>
              <a:rPr lang="en-US" dirty="0" smtClean="0"/>
              <a:t>15</a:t>
            </a:r>
            <a:endParaRPr lang="en-MY" dirty="0"/>
          </a:p>
        </p:txBody>
      </p:sp>
    </p:spTree>
    <p:extLst>
      <p:ext uri="{BB962C8B-B14F-4D97-AF65-F5344CB8AC3E}">
        <p14:creationId xmlns:p14="http://schemas.microsoft.com/office/powerpoint/2010/main" val="13604339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632" y="755576"/>
            <a:ext cx="6192688" cy="8388424"/>
          </a:xfrm>
        </p:spPr>
        <p:txBody>
          <a:bodyPr/>
          <a:lstStyle/>
          <a:p>
            <a:r>
              <a:rPr lang="en-MY" sz="1900" b="1" cap="none" dirty="0" smtClean="0"/>
              <a:t>Stamp duty  remission  for  transfer  of  property  by  way of love and  affection</a:t>
            </a:r>
            <a:br>
              <a:rPr lang="en-MY" sz="1900" b="1" cap="none" dirty="0" smtClean="0"/>
            </a:br>
            <a:r>
              <a:rPr lang="en-MY" sz="1400" b="1" cap="none" dirty="0" smtClean="0"/>
              <a:t/>
            </a:r>
            <a:br>
              <a:rPr lang="en-MY" sz="1400" b="1" cap="none" dirty="0" smtClean="0"/>
            </a:br>
            <a:r>
              <a:rPr lang="en-MY" sz="1400" b="1" cap="none" dirty="0" smtClean="0"/>
              <a:t>Current   position:</a:t>
            </a:r>
            <a:br>
              <a:rPr lang="en-MY" sz="1400" b="1" cap="none" dirty="0" smtClean="0"/>
            </a:br>
            <a:r>
              <a:rPr lang="en-MY" sz="1400" b="1" cap="none" dirty="0" smtClean="0"/>
              <a:t/>
            </a:r>
            <a:br>
              <a:rPr lang="en-MY" sz="1400" b="1" cap="none" dirty="0" smtClean="0"/>
            </a:br>
            <a:r>
              <a:rPr lang="en-MY" sz="1400" b="1" cap="none" dirty="0" smtClean="0"/>
              <a:t>For  transfer  of  real  property  from  parents  to  children  and  vice  versa  by  way  of  love  and affection , stamp  duty  is  remitted  at  50%.  </a:t>
            </a:r>
            <a:br>
              <a:rPr lang="en-MY" sz="1400" b="1" cap="none" dirty="0" smtClean="0"/>
            </a:br>
            <a:r>
              <a:rPr lang="en-MY" sz="1400" b="1" cap="none" dirty="0" smtClean="0"/>
              <a:t/>
            </a:r>
            <a:br>
              <a:rPr lang="en-MY" sz="1400" b="1" cap="none" dirty="0" smtClean="0"/>
            </a:br>
            <a:r>
              <a:rPr lang="en-MY" sz="1400" b="1" cap="none" dirty="0" smtClean="0"/>
              <a:t>The  remission  is  given  to  Malaysian  citizen  and  non-citizen.</a:t>
            </a:r>
            <a:br>
              <a:rPr lang="en-MY" sz="1400" b="1" cap="none" dirty="0" smtClean="0"/>
            </a:br>
            <a:r>
              <a:rPr lang="en-MY" sz="1400" b="1" cap="none" dirty="0"/>
              <a:t/>
            </a:r>
            <a:br>
              <a:rPr lang="en-MY" sz="1400" b="1" cap="none" dirty="0"/>
            </a:br>
            <a:r>
              <a:rPr lang="en-MY" sz="1400" b="1" cap="none" dirty="0" smtClean="0"/>
              <a:t>New  proposal: </a:t>
            </a:r>
            <a:br>
              <a:rPr lang="en-MY" sz="1400" b="1" cap="none" dirty="0" smtClean="0"/>
            </a:br>
            <a:r>
              <a:rPr lang="en-MY" sz="1400" b="1" cap="none" dirty="0"/>
              <a:t/>
            </a:r>
            <a:br>
              <a:rPr lang="en-MY" sz="1400" b="1" cap="none" dirty="0"/>
            </a:br>
            <a:r>
              <a:rPr lang="en-MY" sz="1400" b="1" cap="none" dirty="0" smtClean="0"/>
              <a:t>It  is  proposed  that  the   stamp  duty  remission  of  50%  is  restricted  to  Malaysian  citizen  only.</a:t>
            </a:r>
            <a:r>
              <a:rPr lang="en-MY" sz="1400" b="1" cap="none" dirty="0"/>
              <a:t/>
            </a:r>
            <a:br>
              <a:rPr lang="en-MY" sz="1400" b="1" cap="none" dirty="0"/>
            </a:br>
            <a:r>
              <a:rPr lang="en-MY" sz="1400" b="1" cap="none" dirty="0" smtClean="0"/>
              <a:t> </a:t>
            </a:r>
            <a:r>
              <a:rPr lang="en-MY" sz="1400" b="1" cap="none" dirty="0"/>
              <a:t/>
            </a:r>
            <a:br>
              <a:rPr lang="en-MY" sz="1400" b="1" cap="none" dirty="0"/>
            </a:br>
            <a:r>
              <a:rPr lang="en-MY" sz="1600" b="1" cap="none" dirty="0"/>
              <a:t/>
            </a:r>
            <a:br>
              <a:rPr lang="en-MY" sz="1600" b="1" cap="none" dirty="0"/>
            </a:br>
            <a:r>
              <a:rPr lang="en-MY" sz="1400" b="1" cap="none" dirty="0"/>
              <a:t>Effective </a:t>
            </a:r>
            <a:r>
              <a:rPr lang="en-MY" sz="1400" b="1" cap="none" dirty="0" smtClean="0"/>
              <a:t> date</a:t>
            </a:r>
            <a:r>
              <a:rPr lang="en-MY" sz="1400" b="1" cap="none" dirty="0"/>
              <a:t>:  </a:t>
            </a:r>
            <a:r>
              <a:rPr lang="en-MY" sz="1400" b="1" cap="none" dirty="0" smtClean="0"/>
              <a:t> For  instrument of  property  transfer executed   from  1  Jan 2020  </a:t>
            </a:r>
            <a:r>
              <a:rPr lang="en-MY" sz="1400" b="1" cap="none" dirty="0"/>
              <a:t/>
            </a:r>
            <a:br>
              <a:rPr lang="en-MY" sz="1400" b="1" cap="none" dirty="0"/>
            </a:br>
            <a:endParaRPr lang="en-MY" sz="1400" cap="none" dirty="0"/>
          </a:p>
        </p:txBody>
      </p:sp>
      <p:sp>
        <p:nvSpPr>
          <p:cNvPr id="3" name="Text Placeholder 2"/>
          <p:cNvSpPr>
            <a:spLocks noGrp="1"/>
          </p:cNvSpPr>
          <p:nvPr>
            <p:ph type="body" idx="1"/>
          </p:nvPr>
        </p:nvSpPr>
        <p:spPr>
          <a:xfrm>
            <a:off x="188640" y="179513"/>
            <a:ext cx="4601765" cy="504055"/>
          </a:xfrm>
          <a:solidFill>
            <a:schemeClr val="accent1">
              <a:lumMod val="60000"/>
              <a:lumOff val="40000"/>
            </a:schemeClr>
          </a:solidFill>
        </p:spPr>
        <p:txBody>
          <a:bodyPr>
            <a:normAutofit/>
          </a:bodyPr>
          <a:lstStyle/>
          <a:p>
            <a:r>
              <a:rPr lang="en-MY" sz="2400" b="1" dirty="0" smtClean="0">
                <a:solidFill>
                  <a:schemeClr val="tx1"/>
                </a:solidFill>
              </a:rPr>
              <a:t>STAMP DUTY</a:t>
            </a:r>
            <a:endParaRPr lang="en-MY" sz="2400" b="1" dirty="0">
              <a:solidFill>
                <a:schemeClr val="tx1"/>
              </a:solidFill>
            </a:endParaRPr>
          </a:p>
        </p:txBody>
      </p:sp>
      <p:sp>
        <p:nvSpPr>
          <p:cNvPr id="5" name="Slide Number Placeholder 4"/>
          <p:cNvSpPr>
            <a:spLocks noGrp="1"/>
          </p:cNvSpPr>
          <p:nvPr>
            <p:ph type="sldNum" sz="quarter" idx="12"/>
          </p:nvPr>
        </p:nvSpPr>
        <p:spPr/>
        <p:txBody>
          <a:bodyPr/>
          <a:lstStyle/>
          <a:p>
            <a:r>
              <a:rPr lang="en-US" dirty="0" smtClean="0"/>
              <a:t>16</a:t>
            </a:r>
            <a:endParaRPr lang="en-MY" dirty="0"/>
          </a:p>
        </p:txBody>
      </p:sp>
    </p:spTree>
    <p:extLst>
      <p:ext uri="{BB962C8B-B14F-4D97-AF65-F5344CB8AC3E}">
        <p14:creationId xmlns:p14="http://schemas.microsoft.com/office/powerpoint/2010/main" val="35680978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632" y="755576"/>
            <a:ext cx="6192688" cy="8388424"/>
          </a:xfrm>
        </p:spPr>
        <p:txBody>
          <a:bodyPr/>
          <a:lstStyle/>
          <a:p>
            <a:r>
              <a:rPr lang="en-MY" sz="1900" b="1" cap="none" dirty="0" smtClean="0"/>
              <a:t>Stamp duty  on foreign  currency  loan  agreement</a:t>
            </a:r>
            <a:br>
              <a:rPr lang="en-MY" sz="1900" b="1" cap="none" dirty="0" smtClean="0"/>
            </a:br>
            <a:r>
              <a:rPr lang="en-MY" sz="1400" b="1" cap="none" dirty="0" smtClean="0"/>
              <a:t/>
            </a:r>
            <a:br>
              <a:rPr lang="en-MY" sz="1400" b="1" cap="none" dirty="0" smtClean="0"/>
            </a:br>
            <a:r>
              <a:rPr lang="en-MY" sz="1400" b="1" cap="none" dirty="0" smtClean="0"/>
              <a:t>Current   position:</a:t>
            </a:r>
            <a:br>
              <a:rPr lang="en-MY" sz="1400" b="1" cap="none" dirty="0" smtClean="0"/>
            </a:br>
            <a:r>
              <a:rPr lang="en-MY" sz="1400" b="1" cap="none" dirty="0" smtClean="0"/>
              <a:t/>
            </a:r>
            <a:br>
              <a:rPr lang="en-MY" sz="1400" b="1" cap="none" dirty="0" smtClean="0"/>
            </a:br>
            <a:r>
              <a:rPr lang="en-MY" sz="1400" b="1" cap="none" dirty="0" smtClean="0"/>
              <a:t>Currently,  conventional  and  </a:t>
            </a:r>
            <a:r>
              <a:rPr lang="en-MY" sz="1400" b="1" i="1" cap="none" dirty="0" smtClean="0"/>
              <a:t>Shariah</a:t>
            </a:r>
            <a:r>
              <a:rPr lang="en-MY" sz="1400" b="1" cap="none" dirty="0" smtClean="0"/>
              <a:t>-complaint  loan agreement  in foreign  currency are  subject  to  stamp  duty  at  an  ad valorem rate  of  RM5  for  every  RM1,000 of  the  loan  amount,  capped   at  RM500 on  each  loan  agreement.</a:t>
            </a:r>
            <a:br>
              <a:rPr lang="en-MY" sz="1400" b="1" cap="none" dirty="0" smtClean="0"/>
            </a:br>
            <a:r>
              <a:rPr lang="en-MY" sz="1400" b="1" cap="none" dirty="0"/>
              <a:t/>
            </a:r>
            <a:br>
              <a:rPr lang="en-MY" sz="1400" b="1" cap="none" dirty="0"/>
            </a:br>
            <a:r>
              <a:rPr lang="en-MY" sz="1400" b="1" cap="none" dirty="0" smtClean="0"/>
              <a:t>New  proposal: </a:t>
            </a:r>
            <a:br>
              <a:rPr lang="en-MY" sz="1400" b="1" cap="none" dirty="0" smtClean="0"/>
            </a:br>
            <a:r>
              <a:rPr lang="en-MY" sz="1400" b="1" cap="none" dirty="0"/>
              <a:t/>
            </a:r>
            <a:br>
              <a:rPr lang="en-MY" sz="1400" b="1" cap="none" dirty="0"/>
            </a:br>
            <a:r>
              <a:rPr lang="en-MY" sz="1400" b="1" cap="none" dirty="0" smtClean="0"/>
              <a:t>It  is  proposed  that  the   maximum  amount  of  stamp  duty  on  foreign  currency  loan  agreement  be  increased  from  RM500  to  RM2,000</a:t>
            </a:r>
            <a:r>
              <a:rPr lang="en-MY" sz="1400" b="1" cap="none" dirty="0"/>
              <a:t/>
            </a:r>
            <a:br>
              <a:rPr lang="en-MY" sz="1400" b="1" cap="none" dirty="0"/>
            </a:br>
            <a:r>
              <a:rPr lang="en-MY" sz="1400" b="1" cap="none" dirty="0" smtClean="0"/>
              <a:t> </a:t>
            </a:r>
            <a:r>
              <a:rPr lang="en-MY" sz="1400" b="1" cap="none" dirty="0"/>
              <a:t/>
            </a:r>
            <a:br>
              <a:rPr lang="en-MY" sz="1400" b="1" cap="none" dirty="0"/>
            </a:br>
            <a:r>
              <a:rPr lang="en-MY" sz="1600" b="1" cap="none" dirty="0"/>
              <a:t/>
            </a:r>
            <a:br>
              <a:rPr lang="en-MY" sz="1600" b="1" cap="none" dirty="0"/>
            </a:br>
            <a:r>
              <a:rPr lang="en-MY" sz="1400" b="1" cap="none" dirty="0" smtClean="0"/>
              <a:t>Effective  </a:t>
            </a:r>
            <a:r>
              <a:rPr lang="en-MY" sz="1400" b="1" cap="none" dirty="0"/>
              <a:t>date:  </a:t>
            </a:r>
            <a:r>
              <a:rPr lang="en-MY" sz="1400" b="1" cap="none" dirty="0" smtClean="0"/>
              <a:t> For  loan  agreement  executed   from  1  Jan 2020  </a:t>
            </a:r>
            <a:r>
              <a:rPr lang="en-MY" sz="1400" b="1" cap="none" dirty="0"/>
              <a:t/>
            </a:r>
            <a:br>
              <a:rPr lang="en-MY" sz="1400" b="1" cap="none" dirty="0"/>
            </a:br>
            <a:endParaRPr lang="en-MY" sz="1400" cap="none" dirty="0"/>
          </a:p>
        </p:txBody>
      </p:sp>
      <p:sp>
        <p:nvSpPr>
          <p:cNvPr id="3" name="Text Placeholder 2"/>
          <p:cNvSpPr>
            <a:spLocks noGrp="1"/>
          </p:cNvSpPr>
          <p:nvPr>
            <p:ph type="body" idx="1"/>
          </p:nvPr>
        </p:nvSpPr>
        <p:spPr>
          <a:xfrm>
            <a:off x="188640" y="179513"/>
            <a:ext cx="4601765" cy="504055"/>
          </a:xfrm>
          <a:solidFill>
            <a:schemeClr val="accent1">
              <a:lumMod val="60000"/>
              <a:lumOff val="40000"/>
            </a:schemeClr>
          </a:solidFill>
        </p:spPr>
        <p:txBody>
          <a:bodyPr>
            <a:normAutofit/>
          </a:bodyPr>
          <a:lstStyle/>
          <a:p>
            <a:r>
              <a:rPr lang="en-MY" sz="2400" b="1" dirty="0" smtClean="0">
                <a:solidFill>
                  <a:schemeClr val="tx1"/>
                </a:solidFill>
              </a:rPr>
              <a:t>STAMP DUTY</a:t>
            </a:r>
            <a:endParaRPr lang="en-MY" sz="2400" b="1" dirty="0">
              <a:solidFill>
                <a:schemeClr val="tx1"/>
              </a:solidFill>
            </a:endParaRPr>
          </a:p>
        </p:txBody>
      </p:sp>
      <p:sp>
        <p:nvSpPr>
          <p:cNvPr id="5" name="Slide Number Placeholder 4"/>
          <p:cNvSpPr>
            <a:spLocks noGrp="1"/>
          </p:cNvSpPr>
          <p:nvPr>
            <p:ph type="sldNum" sz="quarter" idx="12"/>
          </p:nvPr>
        </p:nvSpPr>
        <p:spPr/>
        <p:txBody>
          <a:bodyPr/>
          <a:lstStyle/>
          <a:p>
            <a:r>
              <a:rPr lang="en-US" dirty="0" smtClean="0"/>
              <a:t>17</a:t>
            </a:r>
            <a:endParaRPr lang="en-MY" dirty="0"/>
          </a:p>
        </p:txBody>
      </p:sp>
    </p:spTree>
    <p:extLst>
      <p:ext uri="{BB962C8B-B14F-4D97-AF65-F5344CB8AC3E}">
        <p14:creationId xmlns:p14="http://schemas.microsoft.com/office/powerpoint/2010/main" val="19017756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MY" dirty="0"/>
          </a:p>
        </p:txBody>
      </p:sp>
      <p:sp>
        <p:nvSpPr>
          <p:cNvPr id="3" name="Text Placeholder 2"/>
          <p:cNvSpPr>
            <a:spLocks noGrp="1"/>
          </p:cNvSpPr>
          <p:nvPr>
            <p:ph type="body" idx="1"/>
          </p:nvPr>
        </p:nvSpPr>
        <p:spPr>
          <a:xfrm>
            <a:off x="548680" y="2123728"/>
            <a:ext cx="5678339" cy="1939851"/>
          </a:xfrm>
        </p:spPr>
        <p:txBody>
          <a:bodyPr>
            <a:normAutofit/>
          </a:bodyPr>
          <a:lstStyle/>
          <a:p>
            <a:pPr algn="ctr"/>
            <a:r>
              <a:rPr lang="en-US" sz="4800" b="1" dirty="0" smtClean="0">
                <a:solidFill>
                  <a:schemeClr val="tx1"/>
                </a:solidFill>
              </a:rPr>
              <a:t>ENTERTAINMENTS DUTY</a:t>
            </a:r>
            <a:endParaRPr lang="en-MY" sz="4800" b="1" dirty="0">
              <a:solidFill>
                <a:schemeClr val="tx1"/>
              </a:solidFill>
            </a:endParaRPr>
          </a:p>
        </p:txBody>
      </p:sp>
      <p:sp>
        <p:nvSpPr>
          <p:cNvPr id="5" name="Slide Number Placeholder 4"/>
          <p:cNvSpPr>
            <a:spLocks noGrp="1"/>
          </p:cNvSpPr>
          <p:nvPr>
            <p:ph type="sldNum" sz="quarter" idx="12"/>
          </p:nvPr>
        </p:nvSpPr>
        <p:spPr/>
        <p:txBody>
          <a:bodyPr/>
          <a:lstStyle/>
          <a:p>
            <a:r>
              <a:rPr lang="en-MY" dirty="0" smtClean="0"/>
              <a:t>18</a:t>
            </a:r>
            <a:endParaRPr lang="en-MY" dirty="0"/>
          </a:p>
        </p:txBody>
      </p:sp>
    </p:spTree>
    <p:extLst>
      <p:ext uri="{BB962C8B-B14F-4D97-AF65-F5344CB8AC3E}">
        <p14:creationId xmlns:p14="http://schemas.microsoft.com/office/powerpoint/2010/main" val="21490362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MY" dirty="0"/>
          </a:p>
        </p:txBody>
      </p:sp>
      <p:sp>
        <p:nvSpPr>
          <p:cNvPr id="3" name="Text Placeholder 2"/>
          <p:cNvSpPr>
            <a:spLocks noGrp="1"/>
          </p:cNvSpPr>
          <p:nvPr>
            <p:ph type="body" idx="1"/>
          </p:nvPr>
        </p:nvSpPr>
        <p:spPr>
          <a:xfrm>
            <a:off x="332656" y="2195736"/>
            <a:ext cx="5678339" cy="1939851"/>
          </a:xfrm>
        </p:spPr>
        <p:txBody>
          <a:bodyPr>
            <a:normAutofit/>
          </a:bodyPr>
          <a:lstStyle/>
          <a:p>
            <a:pPr algn="ctr"/>
            <a:r>
              <a:rPr lang="en-MY" sz="4800" b="1" dirty="0" smtClean="0">
                <a:solidFill>
                  <a:schemeClr val="tx1"/>
                </a:solidFill>
              </a:rPr>
              <a:t>TAX INCENTIVES</a:t>
            </a:r>
            <a:endParaRPr lang="en-MY" sz="4800" b="1" dirty="0">
              <a:solidFill>
                <a:schemeClr val="tx1"/>
              </a:solidFill>
            </a:endParaRPr>
          </a:p>
        </p:txBody>
      </p:sp>
      <p:sp>
        <p:nvSpPr>
          <p:cNvPr id="5" name="Slide Number Placeholder 4"/>
          <p:cNvSpPr>
            <a:spLocks noGrp="1"/>
          </p:cNvSpPr>
          <p:nvPr>
            <p:ph type="sldNum" sz="quarter" idx="12"/>
          </p:nvPr>
        </p:nvSpPr>
        <p:spPr/>
        <p:txBody>
          <a:bodyPr/>
          <a:lstStyle/>
          <a:p>
            <a:r>
              <a:rPr lang="en-US" dirty="0"/>
              <a:t>1</a:t>
            </a:r>
            <a:endParaRPr lang="en-MY" dirty="0"/>
          </a:p>
        </p:txBody>
      </p:sp>
    </p:spTree>
    <p:extLst>
      <p:ext uri="{BB962C8B-B14F-4D97-AF65-F5344CB8AC3E}">
        <p14:creationId xmlns:p14="http://schemas.microsoft.com/office/powerpoint/2010/main" val="10718091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632" y="755576"/>
            <a:ext cx="6192688" cy="8388424"/>
          </a:xfrm>
        </p:spPr>
        <p:txBody>
          <a:bodyPr/>
          <a:lstStyle/>
          <a:p>
            <a:r>
              <a:rPr lang="en-MY" sz="1900" b="1" cap="none" dirty="0" smtClean="0"/>
              <a:t>Exemption of  entertainments  duty for  stage  performances</a:t>
            </a:r>
            <a:br>
              <a:rPr lang="en-MY" sz="1900" b="1" cap="none" dirty="0" smtClean="0"/>
            </a:br>
            <a:r>
              <a:rPr lang="en-MY" sz="1400" b="1" cap="none" dirty="0" smtClean="0"/>
              <a:t/>
            </a:r>
            <a:br>
              <a:rPr lang="en-MY" sz="1400" b="1" cap="none" dirty="0" smtClean="0"/>
            </a:br>
            <a:r>
              <a:rPr lang="en-MY" sz="1400" b="1" cap="none" dirty="0" smtClean="0"/>
              <a:t>Current   position:</a:t>
            </a:r>
            <a:br>
              <a:rPr lang="en-MY" sz="1400" b="1" cap="none" dirty="0" smtClean="0"/>
            </a:br>
            <a:r>
              <a:rPr lang="en-MY" sz="1400" b="1" cap="none" dirty="0" smtClean="0"/>
              <a:t>100%  exemption on  entertainment  duty  is  give n  to:-</a:t>
            </a:r>
            <a:br>
              <a:rPr lang="en-MY" sz="1400" b="1" cap="none" dirty="0" smtClean="0"/>
            </a:br>
            <a:r>
              <a:rPr lang="en-MY" sz="1400" b="1" cap="none" dirty="0" smtClean="0"/>
              <a:t>(a) stage  show  and  performance  for  charity  purposes;</a:t>
            </a:r>
            <a:br>
              <a:rPr lang="en-MY" sz="1400" b="1" cap="none" dirty="0" smtClean="0"/>
            </a:br>
            <a:r>
              <a:rPr lang="en-MY" sz="1400" b="1" cap="none" dirty="0" smtClean="0"/>
              <a:t>(b) stage  show  and  performance  by  foreign  artist s  of  international  standing  and  certified  by  Ministry  of  Communications  and  Multimedia  Malaysia  (KKMM);</a:t>
            </a:r>
            <a:br>
              <a:rPr lang="en-MY" sz="1400" b="1" cap="none" dirty="0" smtClean="0"/>
            </a:br>
            <a:r>
              <a:rPr lang="en-MY" sz="1400" b="1" cap="none" dirty="0" smtClean="0"/>
              <a:t>( c) International  performance , exhibition,  fair  and  sports  competition  held  at  National  Sports  Complex,  Istana </a:t>
            </a:r>
            <a:r>
              <a:rPr lang="en-MY" sz="1400" b="1" cap="none" dirty="0" smtClean="0"/>
              <a:t>Budaya</a:t>
            </a:r>
            <a:r>
              <a:rPr lang="en-MY" sz="1400" b="1" cap="none" dirty="0" smtClean="0"/>
              <a:t>,  </a:t>
            </a:r>
            <a:r>
              <a:rPr lang="en-MY" sz="1400" b="1" cap="none" dirty="0" smtClean="0"/>
              <a:t>Balai</a:t>
            </a:r>
            <a:r>
              <a:rPr lang="en-MY" sz="1400" b="1" cap="none" dirty="0" smtClean="0"/>
              <a:t>  </a:t>
            </a:r>
            <a:r>
              <a:rPr lang="en-MY" sz="1400" b="1" cap="none" dirty="0" smtClean="0"/>
              <a:t>Seni</a:t>
            </a:r>
            <a:r>
              <a:rPr lang="en-MY" sz="1400" b="1" cap="none" dirty="0" smtClean="0"/>
              <a:t>   </a:t>
            </a:r>
            <a:r>
              <a:rPr lang="en-MY" sz="1400" b="1" cap="none" dirty="0" smtClean="0"/>
              <a:t>Lukis</a:t>
            </a:r>
            <a:r>
              <a:rPr lang="en-MY" sz="1400" b="1" cap="none" dirty="0" smtClean="0"/>
              <a:t>  Negara  and  </a:t>
            </a:r>
            <a:r>
              <a:rPr lang="en-MY" sz="1400" b="1" cap="none" dirty="0" smtClean="0"/>
              <a:t>Petronas</a:t>
            </a:r>
            <a:r>
              <a:rPr lang="en-MY" sz="1400" b="1" cap="none" dirty="0" smtClean="0"/>
              <a:t>  </a:t>
            </a:r>
            <a:r>
              <a:rPr lang="en-MY" sz="1400" b="1" cap="none" dirty="0" smtClean="0"/>
              <a:t>Philmonic</a:t>
            </a:r>
            <a:r>
              <a:rPr lang="en-MY" sz="1400" b="1" cap="none" dirty="0" smtClean="0"/>
              <a:t>  Hall;</a:t>
            </a:r>
            <a:br>
              <a:rPr lang="en-MY" sz="1400" b="1" cap="none" dirty="0" smtClean="0"/>
            </a:br>
            <a:r>
              <a:rPr lang="en-MY" sz="1400" b="1" cap="none" dirty="0" smtClean="0"/>
              <a:t>(d) Performance  by  local  artists  held  at  Bukit  </a:t>
            </a:r>
            <a:r>
              <a:rPr lang="en-MY" sz="1400" b="1" cap="none" dirty="0" smtClean="0"/>
              <a:t>Jalil</a:t>
            </a:r>
            <a:r>
              <a:rPr lang="en-MY" sz="1400" b="1" cap="none" dirty="0" smtClean="0"/>
              <a:t>  National  Sports  Complex  and  Bukit  </a:t>
            </a:r>
            <a:r>
              <a:rPr lang="en-MY" sz="1400" b="1" cap="none" dirty="0" smtClean="0"/>
              <a:t>Kiara</a:t>
            </a:r>
            <a:r>
              <a:rPr lang="en-MY" sz="1400" b="1" cap="none" dirty="0" smtClean="0"/>
              <a:t>  Sports  Complex;</a:t>
            </a:r>
            <a:br>
              <a:rPr lang="en-MY" sz="1400" b="1" cap="none" dirty="0" smtClean="0"/>
            </a:br>
            <a:r>
              <a:rPr lang="en-MY" sz="1400" b="1" cap="none" dirty="0" smtClean="0"/>
              <a:t>(e) Stage  performance  by  theatre   groups  held  at  Federal  Territory  of  KL,  Labuan  and  </a:t>
            </a:r>
            <a:r>
              <a:rPr lang="en-MY" sz="1400" b="1" cap="none" dirty="0" smtClean="0"/>
              <a:t>Putrajaya</a:t>
            </a:r>
            <a:r>
              <a:rPr lang="en-MY" sz="1400" b="1" cap="none" dirty="0" smtClean="0"/>
              <a:t>; and </a:t>
            </a:r>
            <a:br>
              <a:rPr lang="en-MY" sz="1400" b="1" cap="none" dirty="0" smtClean="0"/>
            </a:br>
            <a:r>
              <a:rPr lang="en-MY" sz="1400" b="1" cap="none" dirty="0" smtClean="0"/>
              <a:t>(f)   Cultural  and  arts  performance   by  local  artists  held  at </a:t>
            </a:r>
            <a:r>
              <a:rPr lang="en-MY" sz="1400" b="1" cap="none" dirty="0"/>
              <a:t>Federal  Territory  of  KL,  Labuan  and  </a:t>
            </a:r>
            <a:r>
              <a:rPr lang="en-MY" sz="1400" b="1" cap="none" dirty="0" smtClean="0"/>
              <a:t>Putrajaya</a:t>
            </a:r>
            <a:r>
              <a:rPr lang="en-MY" sz="1400" b="1" cap="none" dirty="0" smtClean="0"/>
              <a:t>.</a:t>
            </a:r>
            <a:r>
              <a:rPr lang="en-MY" sz="1400" b="1" cap="none" dirty="0" smtClean="0"/>
              <a:t/>
            </a:r>
            <a:br>
              <a:rPr lang="en-MY" sz="1400" b="1" cap="none" dirty="0" smtClean="0"/>
            </a:br>
            <a:r>
              <a:rPr lang="en-MY" sz="1400" b="1" cap="none" dirty="0" smtClean="0"/>
              <a:t/>
            </a:r>
            <a:br>
              <a:rPr lang="en-MY" sz="1400" b="1" cap="none" dirty="0" smtClean="0"/>
            </a:br>
            <a:r>
              <a:rPr lang="en-MY" sz="1400" b="1" cap="none" dirty="0" smtClean="0"/>
              <a:t>Entertainment  rate  of  5%  is  imposed  on  stage  performance  held  by  local and  international  artists  that have not  been  certified  by  KKMM</a:t>
            </a:r>
            <a:r>
              <a:rPr lang="en-MY" sz="1400" b="1" cap="none" dirty="0"/>
              <a:t/>
            </a:r>
            <a:br>
              <a:rPr lang="en-MY" sz="1400" b="1" cap="none" dirty="0"/>
            </a:br>
            <a:r>
              <a:rPr lang="en-MY" sz="1400" b="1" cap="none" dirty="0" smtClean="0"/>
              <a:t/>
            </a:r>
            <a:br>
              <a:rPr lang="en-MY" sz="1400" b="1" cap="none" dirty="0" smtClean="0"/>
            </a:br>
            <a:r>
              <a:rPr lang="en-MY" sz="1400" b="1" cap="none" dirty="0" smtClean="0"/>
              <a:t>New  proposal: </a:t>
            </a:r>
            <a:br>
              <a:rPr lang="en-MY" sz="1400" b="1" cap="none" dirty="0" smtClean="0"/>
            </a:br>
            <a:r>
              <a:rPr lang="en-MY" sz="1400" b="1" cap="none" dirty="0" smtClean="0"/>
              <a:t>In  conjunction  with  Visit  Malaysia  2020,  it  is  proposed  that   100%  exemption  on  entertainments  duty  is  given  on  admission  tickets  for  stage  performance s  that  includes  concerts,  singing,  music,  dances  and  theatres.  This  includes  cultural and artistic  performances  by  local  and  international  artists  held  at  any  venue  in </a:t>
            </a:r>
            <a:r>
              <a:rPr lang="en-MY" sz="1400" b="1" cap="none" dirty="0"/>
              <a:t>Federal  Territory  of  KL,  Labuan  and  </a:t>
            </a:r>
            <a:r>
              <a:rPr lang="en-MY" sz="1400" b="1" cap="none" dirty="0"/>
              <a:t>Putrajaya</a:t>
            </a:r>
            <a:r>
              <a:rPr lang="en-MY" sz="1400" b="1" cap="none" dirty="0"/>
              <a:t>.</a:t>
            </a:r>
            <a:r>
              <a:rPr lang="en-MY" sz="1400" b="1" cap="none" dirty="0"/>
              <a:t/>
            </a:r>
            <a:br>
              <a:rPr lang="en-MY" sz="1400" b="1" cap="none" dirty="0"/>
            </a:br>
            <a:r>
              <a:rPr lang="en-MY" sz="1600" b="1" cap="none" dirty="0"/>
              <a:t/>
            </a:r>
            <a:br>
              <a:rPr lang="en-MY" sz="1600" b="1" cap="none" dirty="0"/>
            </a:br>
            <a:r>
              <a:rPr lang="en-MY" sz="1400" b="1" cap="none" dirty="0"/>
              <a:t>Effective date:  </a:t>
            </a:r>
            <a:r>
              <a:rPr lang="en-MY" sz="1400" b="1" cap="none" dirty="0" smtClean="0"/>
              <a:t>From  1  Jan  2020  to  31  Dec  2020</a:t>
            </a:r>
            <a:r>
              <a:rPr lang="en-MY" sz="1400" b="1" cap="none" dirty="0"/>
              <a:t/>
            </a:r>
            <a:br>
              <a:rPr lang="en-MY" sz="1400" b="1" cap="none" dirty="0"/>
            </a:br>
            <a:endParaRPr lang="en-MY" sz="1400" cap="none" dirty="0"/>
          </a:p>
        </p:txBody>
      </p:sp>
      <p:sp>
        <p:nvSpPr>
          <p:cNvPr id="3" name="Text Placeholder 2"/>
          <p:cNvSpPr>
            <a:spLocks noGrp="1"/>
          </p:cNvSpPr>
          <p:nvPr>
            <p:ph type="body" idx="1"/>
          </p:nvPr>
        </p:nvSpPr>
        <p:spPr>
          <a:xfrm>
            <a:off x="188640" y="179513"/>
            <a:ext cx="4601765" cy="504055"/>
          </a:xfrm>
          <a:solidFill>
            <a:schemeClr val="accent1">
              <a:lumMod val="60000"/>
              <a:lumOff val="40000"/>
            </a:schemeClr>
          </a:solidFill>
        </p:spPr>
        <p:txBody>
          <a:bodyPr>
            <a:normAutofit/>
          </a:bodyPr>
          <a:lstStyle/>
          <a:p>
            <a:r>
              <a:rPr lang="en-MY" sz="2400" b="1" dirty="0" smtClean="0">
                <a:solidFill>
                  <a:schemeClr val="tx1"/>
                </a:solidFill>
              </a:rPr>
              <a:t>ENTERTAINMNET DUTY</a:t>
            </a:r>
            <a:endParaRPr lang="en-MY" sz="2400" b="1" dirty="0">
              <a:solidFill>
                <a:schemeClr val="tx1"/>
              </a:solidFill>
            </a:endParaRPr>
          </a:p>
        </p:txBody>
      </p:sp>
      <p:sp>
        <p:nvSpPr>
          <p:cNvPr id="5" name="Slide Number Placeholder 4"/>
          <p:cNvSpPr>
            <a:spLocks noGrp="1"/>
          </p:cNvSpPr>
          <p:nvPr>
            <p:ph type="sldNum" sz="quarter" idx="12"/>
          </p:nvPr>
        </p:nvSpPr>
        <p:spPr/>
        <p:txBody>
          <a:bodyPr/>
          <a:lstStyle/>
          <a:p>
            <a:r>
              <a:rPr lang="en-MY" dirty="0" smtClean="0"/>
              <a:t>19</a:t>
            </a:r>
            <a:endParaRPr lang="en-MY" dirty="0"/>
          </a:p>
        </p:txBody>
      </p:sp>
    </p:spTree>
    <p:extLst>
      <p:ext uri="{BB962C8B-B14F-4D97-AF65-F5344CB8AC3E}">
        <p14:creationId xmlns:p14="http://schemas.microsoft.com/office/powerpoint/2010/main" val="4017102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632" y="755576"/>
            <a:ext cx="6048672" cy="8388424"/>
          </a:xfrm>
        </p:spPr>
        <p:txBody>
          <a:bodyPr/>
          <a:lstStyle/>
          <a:p>
            <a:r>
              <a:rPr lang="en-MY" sz="2000" b="1" cap="none" dirty="0" smtClean="0"/>
              <a:t>Tax deduction on cost of listing in Bursa Malaysia </a:t>
            </a:r>
            <a:br>
              <a:rPr lang="en-MY" sz="2000" b="1" cap="none" dirty="0" smtClean="0"/>
            </a:br>
            <a:r>
              <a:rPr lang="en-MY" sz="1400" b="1" cap="none" dirty="0" smtClean="0"/>
              <a:t>In assisting technology-based companies and Small and Medium Enterprises (SMEs) to grow their  businesses and raise additional capital through listing in ACE Market or LEAP Market .  </a:t>
            </a:r>
            <a:br>
              <a:rPr lang="en-MY" sz="1400" b="1" cap="none" dirty="0" smtClean="0"/>
            </a:br>
            <a:r>
              <a:rPr lang="en-MY" sz="1400" b="1" cap="none" dirty="0" smtClean="0"/>
              <a:t>It is proposed that  tax deduction of up to RM1.5million  be given  on  the following listing costs:</a:t>
            </a:r>
            <a:br>
              <a:rPr lang="en-MY" sz="1400" b="1" cap="none" dirty="0" smtClean="0"/>
            </a:br>
            <a:r>
              <a:rPr lang="en-MY" sz="1400" b="1" cap="none" dirty="0" smtClean="0"/>
              <a:t>(a) </a:t>
            </a:r>
            <a:r>
              <a:rPr lang="en-MY" sz="1400" b="1" cap="none" dirty="0"/>
              <a:t>F</a:t>
            </a:r>
            <a:r>
              <a:rPr lang="en-MY" sz="1400" b="1" cap="none" dirty="0" smtClean="0"/>
              <a:t>ees to authorities;</a:t>
            </a:r>
            <a:br>
              <a:rPr lang="en-MY" sz="1400" b="1" cap="none" dirty="0" smtClean="0"/>
            </a:br>
            <a:r>
              <a:rPr lang="en-MY" sz="1400" b="1" cap="none" dirty="0" smtClean="0"/>
              <a:t>(b) Professional fees; and</a:t>
            </a:r>
            <a:br>
              <a:rPr lang="en-MY" sz="1400" b="1" cap="none" dirty="0" smtClean="0"/>
            </a:br>
            <a:r>
              <a:rPr lang="en-MY" sz="1400" b="1" cap="none" dirty="0" smtClean="0"/>
              <a:t>( c) Underwriting, placement and brokerage fees</a:t>
            </a:r>
            <a:br>
              <a:rPr lang="en-MY" sz="1400" b="1" cap="none" dirty="0" smtClean="0"/>
            </a:br>
            <a:r>
              <a:rPr lang="en-MY" sz="1400" b="1" cap="none" dirty="0" smtClean="0"/>
              <a:t/>
            </a:r>
            <a:br>
              <a:rPr lang="en-MY" sz="1400" b="1" cap="none" dirty="0" smtClean="0"/>
            </a:br>
            <a:r>
              <a:rPr lang="en-MY" sz="1400" b="1" cap="none" dirty="0" smtClean="0"/>
              <a:t>Effective date:  From year of assessment 2020 till 2022.</a:t>
            </a:r>
            <a:br>
              <a:rPr lang="en-MY" sz="1400" b="1" cap="none" dirty="0" smtClean="0"/>
            </a:br>
            <a:r>
              <a:rPr lang="en-MY" sz="1600" b="1" cap="none" dirty="0"/>
              <a:t/>
            </a:r>
            <a:br>
              <a:rPr lang="en-MY" sz="1600" b="1" cap="none" dirty="0"/>
            </a:br>
            <a:r>
              <a:rPr lang="en-MY" sz="2000" b="1" cap="none" dirty="0" smtClean="0"/>
              <a:t>Income  tax exemption to religious institution or organisation registered as  a Company </a:t>
            </a:r>
            <a:r>
              <a:rPr lang="en-MY" sz="2000" b="1" cap="none" dirty="0"/>
              <a:t>L</a:t>
            </a:r>
            <a:r>
              <a:rPr lang="en-MY" sz="2000" b="1" cap="none" dirty="0" smtClean="0"/>
              <a:t>imited by Guarantee (CLBG)</a:t>
            </a:r>
            <a:br>
              <a:rPr lang="en-MY" sz="2000" b="1" cap="none" dirty="0" smtClean="0"/>
            </a:br>
            <a:r>
              <a:rPr lang="en-MY" sz="1400" b="1" cap="none" dirty="0" smtClean="0"/>
              <a:t>Currently,  income tax exemption is given to religious institution  or organisation established for the purpose of religious worship and advancement of religion and registered under Registrar of Societies Malaysia or under any written law governing such institution.</a:t>
            </a:r>
            <a:br>
              <a:rPr lang="en-MY" sz="1400" b="1" cap="none" dirty="0" smtClean="0"/>
            </a:br>
            <a:r>
              <a:rPr lang="en-MY" sz="1400" b="1" cap="none" dirty="0"/>
              <a:t/>
            </a:r>
            <a:br>
              <a:rPr lang="en-MY" sz="1400" b="1" cap="none" dirty="0"/>
            </a:br>
            <a:r>
              <a:rPr lang="en-MY" sz="1400" b="1" cap="none" dirty="0" smtClean="0"/>
              <a:t>It </a:t>
            </a:r>
            <a:r>
              <a:rPr lang="en-MY" sz="1400" b="1" cap="none" dirty="0"/>
              <a:t>is proposed </a:t>
            </a:r>
            <a:r>
              <a:rPr lang="en-MY" sz="1400" b="1" cap="none" dirty="0" smtClean="0"/>
              <a:t>that such exemption be extended to  CLBG registered with Companies Commission of Malaysia (SSM) provided that:</a:t>
            </a:r>
            <a:r>
              <a:rPr lang="en-MY" sz="1400" b="1" cap="none" dirty="0"/>
              <a:t/>
            </a:r>
            <a:br>
              <a:rPr lang="en-MY" sz="1400" b="1" cap="none" dirty="0"/>
            </a:br>
            <a:r>
              <a:rPr lang="en-MY" sz="1400" b="1" cap="none" dirty="0"/>
              <a:t>(a)  </a:t>
            </a:r>
            <a:r>
              <a:rPr lang="en-MY" sz="1400" b="1" cap="none" dirty="0" smtClean="0"/>
              <a:t>the CLBG is not operated primarily for profit purposes; and</a:t>
            </a:r>
            <a:br>
              <a:rPr lang="en-MY" sz="1400" b="1" cap="none" dirty="0" smtClean="0"/>
            </a:br>
            <a:r>
              <a:rPr lang="en-MY" sz="1400" b="1" cap="none" dirty="0" smtClean="0"/>
              <a:t>(b) the profit  and income received, real property acquired is solely in achieving the objective of  religious worship and advancement of religion.</a:t>
            </a:r>
            <a:br>
              <a:rPr lang="en-MY" sz="1400" b="1" cap="none" dirty="0" smtClean="0"/>
            </a:br>
            <a:r>
              <a:rPr lang="en-MY" sz="1400" b="1" cap="none" dirty="0"/>
              <a:t/>
            </a:r>
            <a:br>
              <a:rPr lang="en-MY" sz="1400" b="1" cap="none" dirty="0"/>
            </a:br>
            <a:r>
              <a:rPr lang="en-MY" sz="1400" b="1" cap="none" dirty="0"/>
              <a:t>Effective date:  </a:t>
            </a:r>
            <a:r>
              <a:rPr lang="en-MY" sz="1400" b="1" cap="none" dirty="0" smtClean="0"/>
              <a:t>For CLBG approved by IRB from year </a:t>
            </a:r>
            <a:r>
              <a:rPr lang="en-MY" sz="1400" b="1" cap="none" dirty="0"/>
              <a:t>of assessment 2020.</a:t>
            </a:r>
            <a:br>
              <a:rPr lang="en-MY" sz="1400" b="1" cap="none" dirty="0"/>
            </a:br>
            <a:r>
              <a:rPr lang="en-MY" sz="1400" b="1" cap="none" dirty="0"/>
              <a:t/>
            </a:r>
            <a:br>
              <a:rPr lang="en-MY" sz="1400" b="1" cap="none" dirty="0"/>
            </a:br>
            <a:r>
              <a:rPr lang="en-MY" sz="2000" b="1" cap="none" dirty="0" smtClean="0"/>
              <a:t>Tax incentive for development of intellectual property</a:t>
            </a:r>
            <a:br>
              <a:rPr lang="en-MY" sz="2000" b="1" cap="none" dirty="0" smtClean="0"/>
            </a:br>
            <a:r>
              <a:rPr lang="en-MY" sz="1400" b="1" cap="none" dirty="0" smtClean="0"/>
              <a:t>It is proposed that  qualifying intellectual property income derived from patent and copyright software activities be given 100% tax exemption for a period up to 10 years.  The Modified Nexus Approach will be adopted to ensure that only income from intellectual property developed in  Malaysia is eligible for this incentive.</a:t>
            </a:r>
            <a:br>
              <a:rPr lang="en-MY" sz="1400" b="1" cap="none" dirty="0" smtClean="0"/>
            </a:br>
            <a:r>
              <a:rPr lang="en-MY" sz="1400" b="1" cap="none" dirty="0"/>
              <a:t/>
            </a:r>
            <a:br>
              <a:rPr lang="en-MY" sz="1400" b="1" cap="none" dirty="0"/>
            </a:br>
            <a:r>
              <a:rPr lang="en-MY" sz="1400" b="1" cap="none" dirty="0"/>
              <a:t>Effective date:  </a:t>
            </a:r>
            <a:r>
              <a:rPr lang="en-MY" sz="1400" b="1" cap="none" dirty="0" smtClean="0"/>
              <a:t>For application received by MIDA from 1 Jan 2020 till 31 Dec 2022 </a:t>
            </a:r>
            <a:r>
              <a:rPr lang="en-MY" sz="1400" b="1" cap="none" dirty="0"/>
              <a:t/>
            </a:r>
            <a:br>
              <a:rPr lang="en-MY" sz="1400" b="1" cap="none" dirty="0"/>
            </a:br>
            <a:endParaRPr lang="en-MY" sz="1400" cap="none" dirty="0"/>
          </a:p>
        </p:txBody>
      </p:sp>
      <p:sp>
        <p:nvSpPr>
          <p:cNvPr id="3" name="Text Placeholder 2"/>
          <p:cNvSpPr>
            <a:spLocks noGrp="1"/>
          </p:cNvSpPr>
          <p:nvPr>
            <p:ph type="body" idx="1"/>
          </p:nvPr>
        </p:nvSpPr>
        <p:spPr>
          <a:xfrm>
            <a:off x="188640" y="179513"/>
            <a:ext cx="4601765" cy="504055"/>
          </a:xfrm>
          <a:solidFill>
            <a:schemeClr val="accent1">
              <a:lumMod val="60000"/>
              <a:lumOff val="40000"/>
            </a:schemeClr>
          </a:solidFill>
        </p:spPr>
        <p:txBody>
          <a:bodyPr>
            <a:normAutofit/>
          </a:bodyPr>
          <a:lstStyle/>
          <a:p>
            <a:r>
              <a:rPr lang="en-MY" sz="2400" b="1" dirty="0" smtClean="0">
                <a:solidFill>
                  <a:schemeClr val="tx1"/>
                </a:solidFill>
              </a:rPr>
              <a:t>TAX INCENTIVES</a:t>
            </a:r>
            <a:endParaRPr lang="en-MY" sz="2400" b="1" dirty="0">
              <a:solidFill>
                <a:schemeClr val="tx1"/>
              </a:solidFill>
            </a:endParaRPr>
          </a:p>
        </p:txBody>
      </p:sp>
      <p:sp>
        <p:nvSpPr>
          <p:cNvPr id="6" name="Slide Number Placeholder 5"/>
          <p:cNvSpPr>
            <a:spLocks noGrp="1"/>
          </p:cNvSpPr>
          <p:nvPr>
            <p:ph type="sldNum" sz="quarter" idx="12"/>
          </p:nvPr>
        </p:nvSpPr>
        <p:spPr/>
        <p:txBody>
          <a:bodyPr/>
          <a:lstStyle/>
          <a:p>
            <a:r>
              <a:rPr lang="en-US" dirty="0"/>
              <a:t>2</a:t>
            </a:r>
            <a:endParaRPr lang="en-MY" dirty="0"/>
          </a:p>
        </p:txBody>
      </p:sp>
    </p:spTree>
    <p:extLst>
      <p:ext uri="{BB962C8B-B14F-4D97-AF65-F5344CB8AC3E}">
        <p14:creationId xmlns:p14="http://schemas.microsoft.com/office/powerpoint/2010/main" val="11134066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632" y="755576"/>
            <a:ext cx="6048672" cy="8388424"/>
          </a:xfrm>
        </p:spPr>
        <p:txBody>
          <a:bodyPr/>
          <a:lstStyle/>
          <a:p>
            <a:r>
              <a:rPr lang="en-MY" sz="2000" b="1" cap="none" dirty="0" smtClean="0"/>
              <a:t>Expansion of scope of tax deduction on contribution to charity and community projects</a:t>
            </a:r>
            <a:br>
              <a:rPr lang="en-MY" sz="2000" b="1" cap="none" dirty="0" smtClean="0"/>
            </a:br>
            <a:r>
              <a:rPr lang="en-MY" sz="1400" b="1" cap="none" dirty="0"/>
              <a:t>C</a:t>
            </a:r>
            <a:r>
              <a:rPr lang="en-MY" sz="1400" b="1" cap="none" dirty="0" smtClean="0"/>
              <a:t>urrently, tax deduction under Section 34(6)(h), Income Tax Act (ITA), 1967 is given on expenditure incurred by the company on the provision of services, </a:t>
            </a:r>
            <a:r>
              <a:rPr lang="en-MY" sz="1400" b="1" cap="none" dirty="0" smtClean="0"/>
              <a:t> public </a:t>
            </a:r>
            <a:r>
              <a:rPr lang="en-MY" sz="1400" b="1" cap="none" dirty="0" smtClean="0"/>
              <a:t>amenities, </a:t>
            </a:r>
            <a:r>
              <a:rPr lang="en-MY" sz="1400" b="1" cap="none" dirty="0" smtClean="0"/>
              <a:t> charity </a:t>
            </a:r>
            <a:r>
              <a:rPr lang="en-MY" sz="1400" b="1" cap="none" dirty="0" smtClean="0"/>
              <a:t>and community </a:t>
            </a:r>
            <a:r>
              <a:rPr lang="en-MY" sz="1400" b="1" cap="none" dirty="0" smtClean="0"/>
              <a:t> pertaining  to  </a:t>
            </a:r>
            <a:r>
              <a:rPr lang="en-MY" sz="1400" b="1" cap="none" dirty="0" smtClean="0"/>
              <a:t>education, </a:t>
            </a:r>
            <a:r>
              <a:rPr lang="en-MY" sz="1400" b="1" cap="none" dirty="0" smtClean="0"/>
              <a:t> health</a:t>
            </a:r>
            <a:r>
              <a:rPr lang="en-MY" sz="1400" b="1" cap="none" dirty="0" smtClean="0"/>
              <a:t>, </a:t>
            </a:r>
            <a:r>
              <a:rPr lang="en-MY" sz="1400" b="1" cap="none" dirty="0" smtClean="0"/>
              <a:t> housing</a:t>
            </a:r>
            <a:r>
              <a:rPr lang="en-MY" sz="1400" b="1" cap="none" dirty="0" smtClean="0"/>
              <a:t>, enhancement of income of the poor, infrastructure as well as information and communication technology., approved by Ministry of finance (MOF).</a:t>
            </a:r>
            <a:br>
              <a:rPr lang="en-MY" sz="1400" b="1" cap="none" dirty="0" smtClean="0"/>
            </a:br>
            <a:r>
              <a:rPr lang="en-MY" sz="1400" b="1" cap="none" dirty="0" smtClean="0"/>
              <a:t>  </a:t>
            </a:r>
            <a:br>
              <a:rPr lang="en-MY" sz="1400" b="1" cap="none" dirty="0" smtClean="0"/>
            </a:br>
            <a:r>
              <a:rPr lang="en-MY" sz="1400" b="1" cap="none" dirty="0" smtClean="0"/>
              <a:t>To further encourage the involvement of private sector in  Corporate Social Responsibility (CSR), it is proposed that  tax deduction under subsection 34(6)(h), ITA 1967 be enhance to include-</a:t>
            </a:r>
            <a:br>
              <a:rPr lang="en-MY" sz="1400" b="1" cap="none" dirty="0" smtClean="0"/>
            </a:br>
            <a:r>
              <a:rPr lang="en-MY" sz="1400" b="1" cap="none" dirty="0" smtClean="0"/>
              <a:t>(a) environment preservation and conservation projects including forest, island, beach and national park; and </a:t>
            </a:r>
            <a:br>
              <a:rPr lang="en-MY" sz="1400" b="1" cap="none" dirty="0" smtClean="0"/>
            </a:br>
            <a:r>
              <a:rPr lang="en-MY" sz="1400" b="1" cap="none" dirty="0" smtClean="0"/>
              <a:t>(b) maintenance and conservation projects for heritage building designated by National Heritage Department under  National Heritage Act, 2005.</a:t>
            </a:r>
            <a:br>
              <a:rPr lang="en-MY" sz="1400" b="1" cap="none" dirty="0" smtClean="0"/>
            </a:br>
            <a:r>
              <a:rPr lang="en-MY" sz="1400" b="1" cap="none" dirty="0" smtClean="0"/>
              <a:t/>
            </a:r>
            <a:br>
              <a:rPr lang="en-MY" sz="1400" b="1" cap="none" dirty="0" smtClean="0"/>
            </a:br>
            <a:r>
              <a:rPr lang="en-MY" sz="1400" b="1" cap="none" dirty="0" smtClean="0"/>
              <a:t>Effective date:  From year of assessment 2020 </a:t>
            </a:r>
            <a:br>
              <a:rPr lang="en-MY" sz="1400" b="1" cap="none" dirty="0" smtClean="0"/>
            </a:br>
            <a:r>
              <a:rPr lang="en-MY" sz="1600" b="1" cap="none" dirty="0"/>
              <a:t/>
            </a:r>
            <a:br>
              <a:rPr lang="en-MY" sz="1600" b="1" cap="none" dirty="0"/>
            </a:br>
            <a:r>
              <a:rPr lang="en-MY" sz="2000" b="1" cap="none" dirty="0" smtClean="0"/>
              <a:t>Review of tax deduction limit  for sponsorship of arts, cultural and heritage activities in Malaysia</a:t>
            </a:r>
            <a:br>
              <a:rPr lang="en-MY" sz="2000" b="1" cap="none" dirty="0" smtClean="0"/>
            </a:br>
            <a:r>
              <a:rPr lang="en-MY" sz="1400" b="1" cap="none" dirty="0" smtClean="0"/>
              <a:t>Currently, tax deduction under Section 34(6)(k), ITA 1967 is given to  companies that sponsor local and foreign arts </a:t>
            </a:r>
            <a:r>
              <a:rPr lang="en-MY" sz="1400" b="1" cap="none" dirty="0" smtClean="0"/>
              <a:t> as  well </a:t>
            </a:r>
            <a:r>
              <a:rPr lang="en-MY" sz="1400" b="1" cap="none" dirty="0" smtClean="0"/>
              <a:t>as </a:t>
            </a:r>
            <a:r>
              <a:rPr lang="en-MY" sz="1400" b="1" cap="none" dirty="0" smtClean="0"/>
              <a:t> heritage  activities  held  in  the </a:t>
            </a:r>
            <a:r>
              <a:rPr lang="en-MY" sz="1400" b="1" cap="none" dirty="0" smtClean="0"/>
              <a:t>country and approved by Ministry of Tourism, Arts and Culture (MOTAC).    Tax </a:t>
            </a:r>
            <a:r>
              <a:rPr lang="en-MY" sz="1400" b="1" cap="none" dirty="0" smtClean="0"/>
              <a:t> deduction  is  given </a:t>
            </a:r>
            <a:r>
              <a:rPr lang="en-MY" sz="1400" b="1" cap="none" dirty="0" smtClean="0"/>
              <a:t>on sponsorship expenses </a:t>
            </a:r>
            <a:r>
              <a:rPr lang="en-MY" sz="1400" b="1" cap="none" dirty="0" smtClean="0"/>
              <a:t> of  up  to </a:t>
            </a:r>
            <a:r>
              <a:rPr lang="en-MY" sz="1400" b="1" cap="none" dirty="0" smtClean="0"/>
              <a:t>RM700,000 a year </a:t>
            </a:r>
            <a:r>
              <a:rPr lang="en-MY" sz="1400" b="1" cap="none" dirty="0" smtClean="0"/>
              <a:t> and </a:t>
            </a:r>
            <a:r>
              <a:rPr lang="en-MY" sz="1400" b="1" cap="none" dirty="0" smtClean="0"/>
              <a:t>RM300,000 </a:t>
            </a:r>
            <a:r>
              <a:rPr lang="en-MY" sz="1400" b="1" cap="none" dirty="0" smtClean="0"/>
              <a:t> for </a:t>
            </a:r>
            <a:r>
              <a:rPr lang="en-MY" sz="1400" b="1" cap="none" dirty="0" smtClean="0"/>
              <a:t>expenses on foreign arts, cultural and heritage activities.</a:t>
            </a:r>
            <a:r>
              <a:rPr lang="en-MY" sz="1400" b="1" cap="none" dirty="0"/>
              <a:t/>
            </a:r>
            <a:br>
              <a:rPr lang="en-MY" sz="1400" b="1" cap="none" dirty="0"/>
            </a:br>
            <a:r>
              <a:rPr lang="en-MY" sz="1400" b="1" cap="none" dirty="0" smtClean="0"/>
              <a:t/>
            </a:r>
            <a:br>
              <a:rPr lang="en-MY" sz="1400" b="1" cap="none" dirty="0" smtClean="0"/>
            </a:br>
            <a:r>
              <a:rPr lang="en-MY" sz="1400" b="1" cap="none" dirty="0" smtClean="0"/>
              <a:t>It </a:t>
            </a:r>
            <a:r>
              <a:rPr lang="en-MY" sz="1400" b="1" cap="none" dirty="0"/>
              <a:t>is proposed </a:t>
            </a:r>
            <a:r>
              <a:rPr lang="en-MY" sz="1400" b="1" cap="none" dirty="0" smtClean="0"/>
              <a:t>to increase in tax deduction limit on expenses  incurred  </a:t>
            </a:r>
            <a:r>
              <a:rPr lang="en-MY" sz="1400" b="1" cap="none" dirty="0"/>
              <a:t>b</a:t>
            </a:r>
            <a:r>
              <a:rPr lang="en-MY" sz="1400" b="1" cap="none" dirty="0" smtClean="0"/>
              <a:t>y companies  to </a:t>
            </a:r>
            <a:r>
              <a:rPr lang="en-MY" sz="1400" b="1" i="1" cap="none" dirty="0" smtClean="0"/>
              <a:t>sponsor local art, cultural and heritage activities</a:t>
            </a:r>
            <a:r>
              <a:rPr lang="en-MY" sz="1400" b="1" cap="none" dirty="0" smtClean="0"/>
              <a:t> to RM1mil </a:t>
            </a:r>
            <a:r>
              <a:rPr lang="en-MY" sz="1400" b="1" cap="none" dirty="0" smtClean="0"/>
              <a:t> a  year </a:t>
            </a:r>
            <a:r>
              <a:rPr lang="en-MY" sz="1400" b="1" cap="none" dirty="0" smtClean="0"/>
              <a:t>.</a:t>
            </a:r>
            <a:br>
              <a:rPr lang="en-MY" sz="1400" b="1" cap="none" dirty="0" smtClean="0"/>
            </a:br>
            <a:r>
              <a:rPr lang="en-MY" sz="1400" b="1" cap="none" dirty="0"/>
              <a:t/>
            </a:r>
            <a:br>
              <a:rPr lang="en-MY" sz="1400" b="1" cap="none" dirty="0"/>
            </a:br>
            <a:r>
              <a:rPr lang="en-MY" sz="1400" b="1" cap="none" dirty="0"/>
              <a:t>Effective date:  From year of assessment 2020 </a:t>
            </a:r>
            <a:br>
              <a:rPr lang="en-MY" sz="1400" b="1" cap="none" dirty="0"/>
            </a:br>
            <a:r>
              <a:rPr lang="en-MY" sz="1400" b="1" cap="none" dirty="0"/>
              <a:t/>
            </a:r>
            <a:br>
              <a:rPr lang="en-MY" sz="1400" b="1" cap="none" dirty="0"/>
            </a:br>
            <a:endParaRPr lang="en-MY" sz="1400" cap="none" dirty="0"/>
          </a:p>
        </p:txBody>
      </p:sp>
      <p:sp>
        <p:nvSpPr>
          <p:cNvPr id="3" name="Text Placeholder 2"/>
          <p:cNvSpPr>
            <a:spLocks noGrp="1"/>
          </p:cNvSpPr>
          <p:nvPr>
            <p:ph type="body" idx="1"/>
          </p:nvPr>
        </p:nvSpPr>
        <p:spPr>
          <a:xfrm>
            <a:off x="188640" y="179513"/>
            <a:ext cx="4601765" cy="504055"/>
          </a:xfrm>
          <a:solidFill>
            <a:schemeClr val="accent1">
              <a:lumMod val="60000"/>
              <a:lumOff val="40000"/>
            </a:schemeClr>
          </a:solidFill>
        </p:spPr>
        <p:txBody>
          <a:bodyPr>
            <a:normAutofit/>
          </a:bodyPr>
          <a:lstStyle/>
          <a:p>
            <a:r>
              <a:rPr lang="en-MY" sz="2400" b="1" dirty="0" smtClean="0">
                <a:solidFill>
                  <a:schemeClr val="tx1"/>
                </a:solidFill>
              </a:rPr>
              <a:t>TAX INCENTIVES</a:t>
            </a:r>
            <a:endParaRPr lang="en-MY" sz="2400" b="1" dirty="0">
              <a:solidFill>
                <a:schemeClr val="tx1"/>
              </a:solidFill>
            </a:endParaRPr>
          </a:p>
        </p:txBody>
      </p:sp>
      <p:sp>
        <p:nvSpPr>
          <p:cNvPr id="6" name="Slide Number Placeholder 5"/>
          <p:cNvSpPr>
            <a:spLocks noGrp="1"/>
          </p:cNvSpPr>
          <p:nvPr>
            <p:ph type="sldNum" sz="quarter" idx="12"/>
          </p:nvPr>
        </p:nvSpPr>
        <p:spPr/>
        <p:txBody>
          <a:bodyPr/>
          <a:lstStyle/>
          <a:p>
            <a:r>
              <a:rPr lang="en-US" dirty="0"/>
              <a:t>3</a:t>
            </a:r>
            <a:endParaRPr lang="en-MY" dirty="0"/>
          </a:p>
        </p:txBody>
      </p:sp>
    </p:spTree>
    <p:extLst>
      <p:ext uri="{BB962C8B-B14F-4D97-AF65-F5344CB8AC3E}">
        <p14:creationId xmlns:p14="http://schemas.microsoft.com/office/powerpoint/2010/main" val="31477255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632" y="1008112"/>
            <a:ext cx="6048672" cy="8388424"/>
          </a:xfrm>
        </p:spPr>
        <p:txBody>
          <a:bodyPr/>
          <a:lstStyle/>
          <a:p>
            <a:r>
              <a:rPr lang="en-MY" sz="2000" b="1" cap="none" dirty="0" smtClean="0"/>
              <a:t>Review</a:t>
            </a:r>
            <a:r>
              <a:rPr lang="en-MY" sz="2000" b="1" dirty="0" smtClean="0"/>
              <a:t> </a:t>
            </a:r>
            <a:r>
              <a:rPr lang="en-MY" sz="2000" b="1" cap="none" dirty="0" smtClean="0"/>
              <a:t>of  tax incentives for tourism sector</a:t>
            </a:r>
            <a:br>
              <a:rPr lang="en-MY" sz="2000" b="1" cap="none" dirty="0" smtClean="0"/>
            </a:br>
            <a:r>
              <a:rPr lang="en-MY" sz="1400" b="1" cap="none" dirty="0" smtClean="0"/>
              <a:t/>
            </a:r>
            <a:br>
              <a:rPr lang="en-MY" sz="1400" b="1" cap="none" dirty="0" smtClean="0"/>
            </a:br>
            <a:r>
              <a:rPr lang="en-MY" sz="1400" b="1" cap="none" dirty="0"/>
              <a:t/>
            </a:r>
            <a:br>
              <a:rPr lang="en-MY" sz="1400" b="1" cap="none" dirty="0"/>
            </a:br>
            <a:r>
              <a:rPr lang="en-MY" sz="1400" b="1" cap="none" dirty="0" smtClean="0"/>
              <a:t/>
            </a:r>
            <a:br>
              <a:rPr lang="en-MY" sz="1400" b="1" cap="none" dirty="0" smtClean="0"/>
            </a:br>
            <a:r>
              <a:rPr lang="en-MY" sz="1400" cap="none" dirty="0" smtClean="0"/>
              <a:t/>
            </a:r>
            <a:br>
              <a:rPr lang="en-MY" sz="1400" cap="none" dirty="0" smtClean="0"/>
            </a:br>
            <a:r>
              <a:rPr lang="en-MY" sz="1600" cap="none" dirty="0"/>
              <a:t/>
            </a:r>
            <a:br>
              <a:rPr lang="en-MY" sz="1600" cap="none" dirty="0"/>
            </a:br>
            <a:r>
              <a:rPr lang="en-MY" sz="1600" cap="none" dirty="0"/>
              <a:t/>
            </a:r>
            <a:br>
              <a:rPr lang="en-MY" sz="1600" cap="none" dirty="0"/>
            </a:br>
            <a:r>
              <a:rPr lang="en-MY" sz="1600" cap="none" dirty="0"/>
              <a:t/>
            </a:r>
            <a:br>
              <a:rPr lang="en-MY" sz="1600" cap="none" dirty="0"/>
            </a:br>
            <a:r>
              <a:rPr lang="en-MY" sz="1600" cap="none" dirty="0" smtClean="0"/>
              <a:t/>
            </a:r>
            <a:br>
              <a:rPr lang="en-MY" sz="1600" cap="none" dirty="0" smtClean="0"/>
            </a:br>
            <a:r>
              <a:rPr lang="en-MY" sz="1600" cap="none" dirty="0"/>
              <a:t/>
            </a:r>
            <a:br>
              <a:rPr lang="en-MY" sz="1600" cap="none" dirty="0"/>
            </a:br>
            <a:r>
              <a:rPr lang="en-MY" sz="1600" cap="none" dirty="0" smtClean="0"/>
              <a:t/>
            </a:r>
            <a:br>
              <a:rPr lang="en-MY" sz="1600" cap="none" dirty="0" smtClean="0"/>
            </a:br>
            <a:r>
              <a:rPr lang="en-MY" sz="1600" cap="none" dirty="0"/>
              <a:t/>
            </a:r>
            <a:br>
              <a:rPr lang="en-MY" sz="1600" cap="none" dirty="0"/>
            </a:br>
            <a:r>
              <a:rPr lang="en-MY" sz="1600" cap="none" dirty="0" smtClean="0"/>
              <a:t/>
            </a:r>
            <a:br>
              <a:rPr lang="en-MY" sz="1600" cap="none" dirty="0" smtClean="0"/>
            </a:br>
            <a:r>
              <a:rPr lang="en-MY" sz="1600" cap="none" dirty="0"/>
              <a:t/>
            </a:r>
            <a:br>
              <a:rPr lang="en-MY" sz="1600" cap="none" dirty="0"/>
            </a:br>
            <a:r>
              <a:rPr lang="en-MY" sz="1600" cap="none" dirty="0" smtClean="0"/>
              <a:t/>
            </a:r>
            <a:br>
              <a:rPr lang="en-MY" sz="1600" cap="none" dirty="0" smtClean="0"/>
            </a:br>
            <a:r>
              <a:rPr lang="en-MY" sz="1600" cap="none" dirty="0"/>
              <a:t/>
            </a:r>
            <a:br>
              <a:rPr lang="en-MY" sz="1600" cap="none" dirty="0"/>
            </a:br>
            <a:r>
              <a:rPr lang="en-MY" sz="1600" cap="none" dirty="0" smtClean="0"/>
              <a:t/>
            </a:r>
            <a:br>
              <a:rPr lang="en-MY" sz="1600" cap="none" dirty="0" smtClean="0"/>
            </a:br>
            <a:r>
              <a:rPr lang="en-MY" sz="1600" cap="none" dirty="0" smtClean="0"/>
              <a:t/>
            </a:r>
            <a:br>
              <a:rPr lang="en-MY" sz="1600" cap="none" dirty="0" smtClean="0"/>
            </a:br>
            <a:r>
              <a:rPr lang="en-MY" sz="1600" cap="none" dirty="0" smtClean="0"/>
              <a:t/>
            </a:r>
            <a:br>
              <a:rPr lang="en-MY" sz="1600" cap="none" dirty="0" smtClean="0"/>
            </a:br>
            <a:endParaRPr lang="en-MY" sz="1400" cap="none" dirty="0"/>
          </a:p>
        </p:txBody>
      </p:sp>
      <p:sp>
        <p:nvSpPr>
          <p:cNvPr id="3" name="Text Placeholder 2"/>
          <p:cNvSpPr>
            <a:spLocks noGrp="1"/>
          </p:cNvSpPr>
          <p:nvPr>
            <p:ph type="body" idx="1"/>
          </p:nvPr>
        </p:nvSpPr>
        <p:spPr>
          <a:xfrm>
            <a:off x="188640" y="179513"/>
            <a:ext cx="4601765" cy="504055"/>
          </a:xfrm>
          <a:solidFill>
            <a:schemeClr val="accent1">
              <a:lumMod val="60000"/>
              <a:lumOff val="40000"/>
            </a:schemeClr>
          </a:solidFill>
        </p:spPr>
        <p:txBody>
          <a:bodyPr>
            <a:normAutofit/>
          </a:bodyPr>
          <a:lstStyle/>
          <a:p>
            <a:r>
              <a:rPr lang="en-MY" sz="2400" b="1" dirty="0" smtClean="0">
                <a:solidFill>
                  <a:schemeClr val="tx1"/>
                </a:solidFill>
              </a:rPr>
              <a:t>TAX INCENTIVES</a:t>
            </a:r>
            <a:endParaRPr lang="en-MY" sz="2400" b="1" dirty="0">
              <a:solidFill>
                <a:schemeClr val="tx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021947072"/>
              </p:ext>
            </p:extLst>
          </p:nvPr>
        </p:nvGraphicFramePr>
        <p:xfrm>
          <a:off x="260648" y="1619672"/>
          <a:ext cx="5472608" cy="6223000"/>
        </p:xfrm>
        <a:graphic>
          <a:graphicData uri="http://schemas.openxmlformats.org/drawingml/2006/table">
            <a:tbl>
              <a:tblPr firstRow="1" bandRow="1">
                <a:tableStyleId>{5C22544A-7EE6-4342-B048-85BDC9FD1C3A}</a:tableStyleId>
              </a:tblPr>
              <a:tblGrid>
                <a:gridCol w="3600400"/>
                <a:gridCol w="216024"/>
                <a:gridCol w="1656184"/>
              </a:tblGrid>
              <a:tr h="370840">
                <a:tc>
                  <a:txBody>
                    <a:bodyPr/>
                    <a:lstStyle/>
                    <a:p>
                      <a:r>
                        <a:rPr lang="en-MY" sz="1200" dirty="0" smtClean="0"/>
                        <a:t>Type</a:t>
                      </a:r>
                      <a:r>
                        <a:rPr lang="en-MY" sz="1200" baseline="0" dirty="0" smtClean="0"/>
                        <a:t> of incentive</a:t>
                      </a:r>
                      <a:endParaRPr lang="en-MY" sz="1200" dirty="0"/>
                    </a:p>
                  </a:txBody>
                  <a:tcPr/>
                </a:tc>
                <a:tc>
                  <a:txBody>
                    <a:bodyPr/>
                    <a:lstStyle/>
                    <a:p>
                      <a:pPr algn="ctr"/>
                      <a:endParaRPr lang="en-MY" sz="1200" dirty="0"/>
                    </a:p>
                  </a:txBody>
                  <a:tcPr/>
                </a:tc>
                <a:tc>
                  <a:txBody>
                    <a:bodyPr/>
                    <a:lstStyle/>
                    <a:p>
                      <a:pPr algn="ctr"/>
                      <a:r>
                        <a:rPr lang="en-MY" sz="1200" dirty="0" smtClean="0"/>
                        <a:t>Effective date</a:t>
                      </a:r>
                      <a:endParaRPr lang="en-MY" sz="1200" dirty="0"/>
                    </a:p>
                  </a:txBody>
                  <a:tcPr/>
                </a:tc>
              </a:tr>
              <a:tr h="277232">
                <a:tc>
                  <a:txBody>
                    <a:bodyPr/>
                    <a:lstStyle/>
                    <a:p>
                      <a:pPr algn="just"/>
                      <a:r>
                        <a:rPr lang="en-MY" sz="1200" b="0" dirty="0" smtClean="0"/>
                        <a:t>50% tax</a:t>
                      </a:r>
                      <a:r>
                        <a:rPr lang="en-MY" sz="1200" b="0" baseline="0" dirty="0" smtClean="0"/>
                        <a:t> exemption is given  on </a:t>
                      </a:r>
                      <a:r>
                        <a:rPr lang="en-MY" sz="1200" b="1" baseline="0" dirty="0" smtClean="0"/>
                        <a:t>Statutory Income</a:t>
                      </a:r>
                      <a:r>
                        <a:rPr lang="en-MY" sz="1200" baseline="0" dirty="0" smtClean="0"/>
                        <a:t> </a:t>
                      </a:r>
                      <a:r>
                        <a:rPr lang="en-MY" sz="1200" b="1" baseline="0" dirty="0" smtClean="0"/>
                        <a:t>(SI)</a:t>
                      </a:r>
                      <a:r>
                        <a:rPr lang="en-MY" sz="1200" baseline="0" dirty="0" smtClean="0"/>
                        <a:t> of </a:t>
                      </a:r>
                      <a:r>
                        <a:rPr lang="en-MY" sz="1200" baseline="0" dirty="0" smtClean="0"/>
                        <a:t>the company that organises:-</a:t>
                      </a:r>
                    </a:p>
                    <a:p>
                      <a:pPr marL="285750" indent="-285750" algn="just">
                        <a:buAutoNum type="romanLcParenBoth"/>
                      </a:pPr>
                      <a:r>
                        <a:rPr lang="en-MY" sz="1200" baseline="0" dirty="0" smtClean="0"/>
                        <a:t>Arts and cultural activities approved by MOTAC</a:t>
                      </a:r>
                    </a:p>
                    <a:p>
                      <a:pPr marL="285750" indent="-285750" algn="just">
                        <a:buAutoNum type="romanLcParenBoth"/>
                      </a:pPr>
                      <a:r>
                        <a:rPr lang="en-MY" sz="1200" baseline="0" dirty="0" smtClean="0"/>
                        <a:t>International sports and recreational competitions approved by Ministry of Youth and Sports</a:t>
                      </a:r>
                    </a:p>
                    <a:p>
                      <a:pPr algn="l"/>
                      <a:endParaRPr lang="en-MY" sz="1200" dirty="0"/>
                    </a:p>
                  </a:txBody>
                  <a:tcPr/>
                </a:tc>
                <a:tc>
                  <a:txBody>
                    <a:bodyPr/>
                    <a:lstStyle/>
                    <a:p>
                      <a:pPr algn="ctr"/>
                      <a:endParaRPr lang="en-MY" sz="1200" dirty="0"/>
                    </a:p>
                  </a:txBody>
                  <a:tcPr/>
                </a:tc>
                <a:tc>
                  <a:txBody>
                    <a:bodyPr/>
                    <a:lstStyle/>
                    <a:p>
                      <a:pPr algn="ctr"/>
                      <a:endParaRPr lang="en-MY" sz="1200" dirty="0" smtClean="0"/>
                    </a:p>
                    <a:p>
                      <a:pPr algn="ctr"/>
                      <a:endParaRPr lang="en-MY" sz="1200" dirty="0" smtClean="0"/>
                    </a:p>
                    <a:p>
                      <a:pPr algn="ctr"/>
                      <a:r>
                        <a:rPr lang="en-MY" sz="1200" dirty="0" smtClean="0"/>
                        <a:t>From</a:t>
                      </a:r>
                      <a:r>
                        <a:rPr lang="en-MY" sz="1200" baseline="0" dirty="0" smtClean="0"/>
                        <a:t> YA 2020 to 2022</a:t>
                      </a:r>
                      <a:endParaRPr lang="en-MY" sz="1200" dirty="0"/>
                    </a:p>
                  </a:txBody>
                  <a:tcPr/>
                </a:tc>
              </a:tr>
              <a:tr h="288032">
                <a:tc>
                  <a:txBody>
                    <a:bodyPr/>
                    <a:lstStyle/>
                    <a:p>
                      <a:pPr algn="l"/>
                      <a:r>
                        <a:rPr lang="en-MY" sz="1200" dirty="0" smtClean="0"/>
                        <a:t>Accelerated Capital Allowance</a:t>
                      </a:r>
                      <a:r>
                        <a:rPr lang="en-MY" sz="1200" baseline="0" dirty="0" smtClean="0"/>
                        <a:t> (ACA)  is given  on newly assembled excursion buses purchased by licensed tour operators</a:t>
                      </a:r>
                    </a:p>
                    <a:p>
                      <a:pPr marL="285750" indent="-285750" algn="l">
                        <a:buAutoNum type="romanLcParenBoth"/>
                      </a:pPr>
                      <a:r>
                        <a:rPr lang="en-MY" sz="1200" baseline="0" dirty="0" smtClean="0"/>
                        <a:t>Initial allowance – 20%</a:t>
                      </a:r>
                    </a:p>
                    <a:p>
                      <a:pPr marL="285750" indent="-285750" algn="l">
                        <a:buAutoNum type="romanLcParenBoth"/>
                      </a:pPr>
                      <a:r>
                        <a:rPr lang="en-MY" sz="1200" baseline="0" dirty="0" smtClean="0"/>
                        <a:t>Annual allowance – 40%</a:t>
                      </a:r>
                      <a:endParaRPr lang="en-MY" sz="1200" dirty="0"/>
                    </a:p>
                  </a:txBody>
                  <a:tcPr/>
                </a:tc>
                <a:tc>
                  <a:txBody>
                    <a:bodyPr/>
                    <a:lstStyle/>
                    <a:p>
                      <a:pPr algn="ctr"/>
                      <a:endParaRPr lang="en-MY" sz="12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MY" sz="1200" dirty="0" smtClean="0"/>
                    </a:p>
                    <a:p>
                      <a:pPr marL="0" marR="0" indent="0" algn="ctr" defTabSz="914400" rtl="0" eaLnBrk="1" fontAlgn="auto" latinLnBrk="0" hangingPunct="1">
                        <a:lnSpc>
                          <a:spcPct val="100000"/>
                        </a:lnSpc>
                        <a:spcBef>
                          <a:spcPts val="0"/>
                        </a:spcBef>
                        <a:spcAft>
                          <a:spcPts val="0"/>
                        </a:spcAft>
                        <a:buClrTx/>
                        <a:buSzTx/>
                        <a:buFontTx/>
                        <a:buNone/>
                        <a:tabLst/>
                        <a:defRPr/>
                      </a:pPr>
                      <a:endParaRPr lang="en-MY" sz="12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en-MY" sz="1200" dirty="0" smtClean="0"/>
                        <a:t>From</a:t>
                      </a:r>
                      <a:r>
                        <a:rPr lang="en-MY" sz="1200" baseline="0" dirty="0" smtClean="0"/>
                        <a:t> YA 2020 to 2021</a:t>
                      </a:r>
                      <a:endParaRPr lang="en-MY" sz="1200" dirty="0" smtClean="0"/>
                    </a:p>
                    <a:p>
                      <a:pPr algn="ctr"/>
                      <a:endParaRPr lang="en-MY" sz="1200" dirty="0"/>
                    </a:p>
                  </a:txBody>
                  <a:tcPr/>
                </a:tc>
              </a:tr>
              <a:tr h="288032">
                <a:tc>
                  <a:txBody>
                    <a:bodyPr/>
                    <a:lstStyle/>
                    <a:p>
                      <a:pPr algn="l"/>
                      <a:r>
                        <a:rPr lang="en-MY" sz="1200" dirty="0" smtClean="0"/>
                        <a:t>50% excise duty exemption</a:t>
                      </a:r>
                      <a:r>
                        <a:rPr lang="en-MY" sz="1200" baseline="0" dirty="0" smtClean="0"/>
                        <a:t> on the purchase  of new locally assembled vehicles used as tourism vehicles</a:t>
                      </a:r>
                      <a:endParaRPr lang="en-MY" sz="1200" dirty="0"/>
                    </a:p>
                  </a:txBody>
                  <a:tcPr/>
                </a:tc>
                <a:tc>
                  <a:txBody>
                    <a:bodyPr/>
                    <a:lstStyle/>
                    <a:p>
                      <a:pPr algn="ctr"/>
                      <a:endParaRPr lang="en-MY" sz="1200" dirty="0"/>
                    </a:p>
                  </a:txBody>
                  <a:tcPr/>
                </a:tc>
                <a:tc>
                  <a:txBody>
                    <a:bodyPr/>
                    <a:lstStyle/>
                    <a:p>
                      <a:pPr algn="ctr"/>
                      <a:r>
                        <a:rPr lang="en-MY" sz="1200" dirty="0" smtClean="0"/>
                        <a:t>For applications  received by MOF from 1 Jan 2020 till 31 Dec 2021</a:t>
                      </a:r>
                    </a:p>
                    <a:p>
                      <a:pPr algn="ctr"/>
                      <a:endParaRPr lang="en-MY" sz="1200" dirty="0"/>
                    </a:p>
                  </a:txBody>
                  <a:tcPr/>
                </a:tc>
              </a:tr>
              <a:tr h="288032">
                <a:tc>
                  <a:txBody>
                    <a:bodyPr/>
                    <a:lstStyle/>
                    <a:p>
                      <a:pPr algn="l"/>
                      <a:r>
                        <a:rPr lang="en-MY" sz="1200" dirty="0" smtClean="0"/>
                        <a:t>Pioneer Status (PS) or Investment Tax Allowance (ITA) be</a:t>
                      </a:r>
                      <a:r>
                        <a:rPr lang="en-MY" sz="1200" baseline="0" dirty="0" smtClean="0"/>
                        <a:t> given to new investment;-</a:t>
                      </a:r>
                    </a:p>
                    <a:p>
                      <a:pPr algn="l"/>
                      <a:r>
                        <a:rPr lang="en-MY" sz="1200" b="1" baseline="0" dirty="0" smtClean="0"/>
                        <a:t>(i) Integrated  tourism  and spots project</a:t>
                      </a:r>
                    </a:p>
                    <a:p>
                      <a:pPr algn="l"/>
                      <a:r>
                        <a:rPr lang="en-MY" sz="1200" baseline="0" dirty="0" smtClean="0"/>
                        <a:t>     (a) PS of 70% of the </a:t>
                      </a:r>
                      <a:r>
                        <a:rPr lang="en-MY" sz="1200" baseline="0" dirty="0" smtClean="0"/>
                        <a:t>SI </a:t>
                      </a:r>
                      <a:r>
                        <a:rPr lang="en-MY" sz="1200" baseline="0" dirty="0" smtClean="0"/>
                        <a:t>for a period of  5 years; or</a:t>
                      </a:r>
                    </a:p>
                    <a:p>
                      <a:pPr algn="l"/>
                      <a:r>
                        <a:rPr lang="en-MY" sz="1200" baseline="0" dirty="0" smtClean="0"/>
                        <a:t>     (b) ITA of 60% on the qualifying  capital expenditure  incurred for 5 years.  The allowances  can </a:t>
                      </a:r>
                      <a:r>
                        <a:rPr lang="en-MY" sz="1200" baseline="0" dirty="0" smtClean="0"/>
                        <a:t> set-off  </a:t>
                      </a:r>
                      <a:r>
                        <a:rPr lang="en-MY" sz="1200" baseline="0" dirty="0" smtClean="0"/>
                        <a:t>against 70% of the </a:t>
                      </a:r>
                      <a:r>
                        <a:rPr lang="en-MY" sz="1200" baseline="0" dirty="0" smtClean="0"/>
                        <a:t>SI </a:t>
                      </a:r>
                      <a:r>
                        <a:rPr lang="en-MY" sz="1200" baseline="0" dirty="0" smtClean="0"/>
                        <a:t>for each YA</a:t>
                      </a:r>
                      <a:endParaRPr lang="en-MY" sz="1200" dirty="0"/>
                    </a:p>
                  </a:txBody>
                  <a:tcPr/>
                </a:tc>
                <a:tc>
                  <a:txBody>
                    <a:bodyPr/>
                    <a:lstStyle/>
                    <a:p>
                      <a:pPr algn="ctr"/>
                      <a:endParaRPr lang="en-MY" sz="1200" dirty="0"/>
                    </a:p>
                  </a:txBody>
                  <a:tcPr/>
                </a:tc>
                <a:tc>
                  <a:txBody>
                    <a:bodyPr/>
                    <a:lstStyle/>
                    <a:p>
                      <a:pPr algn="ctr"/>
                      <a:r>
                        <a:rPr lang="en-MY" sz="1200" dirty="0" smtClean="0"/>
                        <a:t>For applications  received by MOF from 1 Jan 2020</a:t>
                      </a:r>
                      <a:endParaRPr lang="en-MY" sz="1200" dirty="0"/>
                    </a:p>
                  </a:txBody>
                  <a:tcPr/>
                </a:tc>
              </a:tr>
              <a:tr h="301744">
                <a:tc>
                  <a:txBody>
                    <a:bodyPr/>
                    <a:lstStyle/>
                    <a:p>
                      <a:pPr algn="l"/>
                      <a:r>
                        <a:rPr lang="en-MY" sz="1200" b="1" dirty="0" smtClean="0"/>
                        <a:t>(ii) International theme park</a:t>
                      </a:r>
                    </a:p>
                    <a:p>
                      <a:pPr marL="0" indent="0" algn="l">
                        <a:buNone/>
                      </a:pPr>
                      <a:r>
                        <a:rPr lang="en-MY" sz="1200" dirty="0" smtClean="0"/>
                        <a:t>      (a) PS of 100% </a:t>
                      </a:r>
                      <a:r>
                        <a:rPr lang="en-MY" sz="1200" baseline="0" dirty="0" smtClean="0"/>
                        <a:t> of the </a:t>
                      </a:r>
                      <a:r>
                        <a:rPr lang="en-MY" sz="1200" baseline="0" dirty="0" smtClean="0"/>
                        <a:t>SI  </a:t>
                      </a:r>
                      <a:r>
                        <a:rPr lang="en-MY" sz="1200" baseline="0" dirty="0" smtClean="0"/>
                        <a:t>for a period of 5 years</a:t>
                      </a:r>
                    </a:p>
                    <a:p>
                      <a:pPr marL="0" indent="0" algn="l">
                        <a:buNone/>
                      </a:pPr>
                      <a:r>
                        <a:rPr lang="en-MY" sz="1200" baseline="0" dirty="0" smtClean="0"/>
                        <a:t>     (b) ITA of 100% on the qualifying capital expenditure incurred for 5 years.  The allowances can be </a:t>
                      </a:r>
                      <a:r>
                        <a:rPr lang="en-MY" sz="1200" baseline="0" dirty="0" smtClean="0"/>
                        <a:t>set-off </a:t>
                      </a:r>
                      <a:r>
                        <a:rPr lang="en-MY" sz="1200" baseline="0" dirty="0" smtClean="0"/>
                        <a:t>against 70% of the </a:t>
                      </a:r>
                      <a:r>
                        <a:rPr lang="en-MY" sz="1200" baseline="0" dirty="0" smtClean="0"/>
                        <a:t>SI for </a:t>
                      </a:r>
                      <a:r>
                        <a:rPr lang="en-MY" sz="1200" baseline="0" dirty="0" smtClean="0"/>
                        <a:t>each YA</a:t>
                      </a:r>
                      <a:endParaRPr lang="en-MY" sz="1200" dirty="0"/>
                    </a:p>
                  </a:txBody>
                  <a:tcPr/>
                </a:tc>
                <a:tc>
                  <a:txBody>
                    <a:bodyPr/>
                    <a:lstStyle/>
                    <a:p>
                      <a:pPr algn="ctr"/>
                      <a:endParaRPr lang="en-MY" sz="12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MY" sz="1200" dirty="0" smtClean="0"/>
                        <a:t>For applications  received by MOF from 1 Jan 2020</a:t>
                      </a:r>
                    </a:p>
                    <a:p>
                      <a:pPr algn="ctr"/>
                      <a:endParaRPr lang="en-MY" sz="1200" dirty="0"/>
                    </a:p>
                  </a:txBody>
                  <a:tcPr/>
                </a:tc>
              </a:tr>
              <a:tr h="0">
                <a:tc>
                  <a:txBody>
                    <a:bodyPr/>
                    <a:lstStyle/>
                    <a:p>
                      <a:pPr algn="ctr"/>
                      <a:endParaRPr lang="en-MY" sz="1200" b="1" dirty="0"/>
                    </a:p>
                  </a:txBody>
                  <a:tcPr/>
                </a:tc>
                <a:tc>
                  <a:txBody>
                    <a:bodyPr/>
                    <a:lstStyle/>
                    <a:p>
                      <a:pPr algn="ctr"/>
                      <a:endParaRPr lang="en-MY" sz="1200" dirty="0"/>
                    </a:p>
                  </a:txBody>
                  <a:tcPr/>
                </a:tc>
                <a:tc>
                  <a:txBody>
                    <a:bodyPr/>
                    <a:lstStyle/>
                    <a:p>
                      <a:pPr algn="ctr"/>
                      <a:endParaRPr lang="en-MY" sz="1200" b="1" dirty="0"/>
                    </a:p>
                  </a:txBody>
                  <a:tcPr/>
                </a:tc>
              </a:tr>
            </a:tbl>
          </a:graphicData>
        </a:graphic>
      </p:graphicFrame>
      <p:sp>
        <p:nvSpPr>
          <p:cNvPr id="7" name="Slide Number Placeholder 6"/>
          <p:cNvSpPr>
            <a:spLocks noGrp="1"/>
          </p:cNvSpPr>
          <p:nvPr>
            <p:ph type="sldNum" sz="quarter" idx="12"/>
          </p:nvPr>
        </p:nvSpPr>
        <p:spPr/>
        <p:txBody>
          <a:bodyPr/>
          <a:lstStyle/>
          <a:p>
            <a:r>
              <a:rPr lang="en-US" dirty="0"/>
              <a:t>4</a:t>
            </a:r>
            <a:endParaRPr lang="en-MY" dirty="0"/>
          </a:p>
        </p:txBody>
      </p:sp>
    </p:spTree>
    <p:extLst>
      <p:ext uri="{BB962C8B-B14F-4D97-AF65-F5344CB8AC3E}">
        <p14:creationId xmlns:p14="http://schemas.microsoft.com/office/powerpoint/2010/main" val="14834946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632" y="775602"/>
            <a:ext cx="6048672" cy="8388424"/>
          </a:xfrm>
        </p:spPr>
        <p:txBody>
          <a:bodyPr/>
          <a:lstStyle/>
          <a:p>
            <a:r>
              <a:rPr lang="en-MY" sz="2000" b="1" cap="none" dirty="0" smtClean="0"/>
              <a:t>Review</a:t>
            </a:r>
            <a:r>
              <a:rPr lang="en-MY" sz="2000" b="1" dirty="0" smtClean="0"/>
              <a:t> </a:t>
            </a:r>
            <a:r>
              <a:rPr lang="en-MY" sz="2000" b="1" cap="none" dirty="0" smtClean="0"/>
              <a:t>of  tax incentives for other sectors</a:t>
            </a:r>
            <a:br>
              <a:rPr lang="en-MY" sz="2000" b="1" cap="none" dirty="0" smtClean="0"/>
            </a:br>
            <a:r>
              <a:rPr lang="en-MY" sz="1400" b="1" cap="none" dirty="0" smtClean="0"/>
              <a:t/>
            </a:r>
            <a:br>
              <a:rPr lang="en-MY" sz="1400" b="1" cap="none" dirty="0" smtClean="0"/>
            </a:br>
            <a:r>
              <a:rPr lang="en-MY" sz="1400" b="1" cap="none" dirty="0"/>
              <a:t/>
            </a:r>
            <a:br>
              <a:rPr lang="en-MY" sz="1400" b="1" cap="none" dirty="0"/>
            </a:br>
            <a:r>
              <a:rPr lang="en-MY" sz="1400" b="1" cap="none" dirty="0" smtClean="0"/>
              <a:t/>
            </a:r>
            <a:br>
              <a:rPr lang="en-MY" sz="1400" b="1" cap="none" dirty="0" smtClean="0"/>
            </a:br>
            <a:r>
              <a:rPr lang="en-MY" sz="1400" cap="none" dirty="0" smtClean="0"/>
              <a:t/>
            </a:r>
            <a:br>
              <a:rPr lang="en-MY" sz="1400" cap="none" dirty="0" smtClean="0"/>
            </a:br>
            <a:r>
              <a:rPr lang="en-MY" sz="1600" cap="none" dirty="0"/>
              <a:t/>
            </a:r>
            <a:br>
              <a:rPr lang="en-MY" sz="1600" cap="none" dirty="0"/>
            </a:br>
            <a:r>
              <a:rPr lang="en-MY" sz="1600" cap="none" dirty="0"/>
              <a:t/>
            </a:r>
            <a:br>
              <a:rPr lang="en-MY" sz="1600" cap="none" dirty="0"/>
            </a:br>
            <a:r>
              <a:rPr lang="en-MY" sz="1600" cap="none" dirty="0"/>
              <a:t/>
            </a:r>
            <a:br>
              <a:rPr lang="en-MY" sz="1600" cap="none" dirty="0"/>
            </a:br>
            <a:r>
              <a:rPr lang="en-MY" sz="1600" cap="none" dirty="0" smtClean="0"/>
              <a:t/>
            </a:r>
            <a:br>
              <a:rPr lang="en-MY" sz="1600" cap="none" dirty="0" smtClean="0"/>
            </a:br>
            <a:r>
              <a:rPr lang="en-MY" sz="1600" cap="none" dirty="0"/>
              <a:t/>
            </a:r>
            <a:br>
              <a:rPr lang="en-MY" sz="1600" cap="none" dirty="0"/>
            </a:br>
            <a:r>
              <a:rPr lang="en-MY" sz="1600" cap="none" dirty="0" smtClean="0"/>
              <a:t/>
            </a:r>
            <a:br>
              <a:rPr lang="en-MY" sz="1600" cap="none" dirty="0" smtClean="0"/>
            </a:br>
            <a:r>
              <a:rPr lang="en-MY" sz="1600" cap="none" dirty="0"/>
              <a:t/>
            </a:r>
            <a:br>
              <a:rPr lang="en-MY" sz="1600" cap="none" dirty="0"/>
            </a:br>
            <a:r>
              <a:rPr lang="en-MY" sz="1600" cap="none" dirty="0" smtClean="0"/>
              <a:t/>
            </a:r>
            <a:br>
              <a:rPr lang="en-MY" sz="1600" cap="none" dirty="0" smtClean="0"/>
            </a:br>
            <a:r>
              <a:rPr lang="en-MY" sz="1600" cap="none" dirty="0"/>
              <a:t/>
            </a:r>
            <a:br>
              <a:rPr lang="en-MY" sz="1600" cap="none" dirty="0"/>
            </a:br>
            <a:r>
              <a:rPr lang="en-MY" sz="1600" cap="none" dirty="0" smtClean="0"/>
              <a:t/>
            </a:r>
            <a:br>
              <a:rPr lang="en-MY" sz="1600" cap="none" dirty="0" smtClean="0"/>
            </a:br>
            <a:r>
              <a:rPr lang="en-MY" sz="1600" cap="none" dirty="0"/>
              <a:t/>
            </a:r>
            <a:br>
              <a:rPr lang="en-MY" sz="1600" cap="none" dirty="0"/>
            </a:br>
            <a:r>
              <a:rPr lang="en-MY" sz="1600" cap="none" dirty="0" smtClean="0"/>
              <a:t/>
            </a:r>
            <a:br>
              <a:rPr lang="en-MY" sz="1600" cap="none" dirty="0" smtClean="0"/>
            </a:br>
            <a:r>
              <a:rPr lang="en-MY" sz="1600" cap="none" dirty="0" smtClean="0"/>
              <a:t/>
            </a:r>
            <a:br>
              <a:rPr lang="en-MY" sz="1600" cap="none" dirty="0" smtClean="0"/>
            </a:br>
            <a:r>
              <a:rPr lang="en-MY" sz="1600" cap="none" dirty="0" smtClean="0"/>
              <a:t/>
            </a:r>
            <a:br>
              <a:rPr lang="en-MY" sz="1600" cap="none" dirty="0" smtClean="0"/>
            </a:br>
            <a:endParaRPr lang="en-MY" sz="1400" cap="none" dirty="0"/>
          </a:p>
        </p:txBody>
      </p:sp>
      <p:sp>
        <p:nvSpPr>
          <p:cNvPr id="3" name="Text Placeholder 2"/>
          <p:cNvSpPr>
            <a:spLocks noGrp="1"/>
          </p:cNvSpPr>
          <p:nvPr>
            <p:ph type="body" idx="1"/>
          </p:nvPr>
        </p:nvSpPr>
        <p:spPr>
          <a:xfrm>
            <a:off x="188640" y="179513"/>
            <a:ext cx="4601765" cy="504055"/>
          </a:xfrm>
          <a:solidFill>
            <a:schemeClr val="accent1">
              <a:lumMod val="60000"/>
              <a:lumOff val="40000"/>
            </a:schemeClr>
          </a:solidFill>
        </p:spPr>
        <p:txBody>
          <a:bodyPr>
            <a:normAutofit/>
          </a:bodyPr>
          <a:lstStyle/>
          <a:p>
            <a:r>
              <a:rPr lang="en-MY" sz="2400" b="1" dirty="0" smtClean="0">
                <a:solidFill>
                  <a:schemeClr val="tx1"/>
                </a:solidFill>
              </a:rPr>
              <a:t>TAX INCENTIVES</a:t>
            </a:r>
            <a:endParaRPr lang="en-MY" sz="2400" b="1" dirty="0">
              <a:solidFill>
                <a:schemeClr val="tx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488077521"/>
              </p:ext>
            </p:extLst>
          </p:nvPr>
        </p:nvGraphicFramePr>
        <p:xfrm>
          <a:off x="188640" y="1259632"/>
          <a:ext cx="5760640" cy="6223000"/>
        </p:xfrm>
        <a:graphic>
          <a:graphicData uri="http://schemas.openxmlformats.org/drawingml/2006/table">
            <a:tbl>
              <a:tblPr firstRow="1" bandRow="1">
                <a:tableStyleId>{5C22544A-7EE6-4342-B048-85BDC9FD1C3A}</a:tableStyleId>
              </a:tblPr>
              <a:tblGrid>
                <a:gridCol w="3096344"/>
                <a:gridCol w="216024"/>
                <a:gridCol w="2448272"/>
              </a:tblGrid>
              <a:tr h="370840">
                <a:tc>
                  <a:txBody>
                    <a:bodyPr/>
                    <a:lstStyle/>
                    <a:p>
                      <a:r>
                        <a:rPr lang="en-MY" sz="1200" dirty="0" smtClean="0"/>
                        <a:t>Existing</a:t>
                      </a:r>
                      <a:r>
                        <a:rPr lang="en-MY" sz="1200" baseline="0" dirty="0" smtClean="0"/>
                        <a:t> </a:t>
                      </a:r>
                      <a:endParaRPr lang="en-MY" sz="1200" dirty="0"/>
                    </a:p>
                  </a:txBody>
                  <a:tcPr/>
                </a:tc>
                <a:tc>
                  <a:txBody>
                    <a:bodyPr/>
                    <a:lstStyle/>
                    <a:p>
                      <a:pPr algn="ctr"/>
                      <a:endParaRPr lang="en-MY" sz="1200" dirty="0"/>
                    </a:p>
                  </a:txBody>
                  <a:tcPr/>
                </a:tc>
                <a:tc>
                  <a:txBody>
                    <a:bodyPr/>
                    <a:lstStyle/>
                    <a:p>
                      <a:pPr algn="ctr"/>
                      <a:r>
                        <a:rPr lang="en-MY" sz="1200" dirty="0" smtClean="0"/>
                        <a:t>Proposal</a:t>
                      </a:r>
                      <a:endParaRPr lang="en-MY" sz="1200" dirty="0"/>
                    </a:p>
                  </a:txBody>
                  <a:tcPr/>
                </a:tc>
              </a:tr>
              <a:tr h="277232">
                <a:tc>
                  <a:txBody>
                    <a:bodyPr/>
                    <a:lstStyle/>
                    <a:p>
                      <a:pPr algn="just"/>
                      <a:r>
                        <a:rPr lang="en-MY" sz="1200" b="1" dirty="0" smtClean="0"/>
                        <a:t>Electrical</a:t>
                      </a:r>
                      <a:r>
                        <a:rPr lang="en-MY" sz="1200" b="1" baseline="0" dirty="0" smtClean="0"/>
                        <a:t> and electronic (E&amp;E) sector</a:t>
                      </a:r>
                      <a:endParaRPr lang="en-MY" sz="1200" b="1" dirty="0" smtClean="0"/>
                    </a:p>
                    <a:p>
                      <a:pPr algn="just"/>
                      <a:r>
                        <a:rPr lang="en-MY" sz="1200" baseline="0" dirty="0" smtClean="0"/>
                        <a:t>E&amp;E companies engaged in manufacturing activities are eligible for Reinvestment Allowance (RA) for 15 consecutives YAs for modernisation, expansion, automation and diversification.  The special RA is given from YA 2016 till 2018 to companies that have exhausted its eligibility period of 15 consecutive YAs  </a:t>
                      </a:r>
                      <a:endParaRPr lang="en-MY" sz="1200" dirty="0"/>
                    </a:p>
                  </a:txBody>
                  <a:tcPr/>
                </a:tc>
                <a:tc>
                  <a:txBody>
                    <a:bodyPr/>
                    <a:lstStyle/>
                    <a:p>
                      <a:pPr algn="ctr"/>
                      <a:endParaRPr lang="en-MY" sz="1200" dirty="0"/>
                    </a:p>
                  </a:txBody>
                  <a:tcPr/>
                </a:tc>
                <a:tc>
                  <a:txBody>
                    <a:bodyPr/>
                    <a:lstStyle/>
                    <a:p>
                      <a:pPr algn="l"/>
                      <a:r>
                        <a:rPr lang="en-MY" sz="1200" dirty="0" smtClean="0"/>
                        <a:t>E&amp;E companies which have exhausted the 15 consecutive</a:t>
                      </a:r>
                      <a:r>
                        <a:rPr lang="en-MY" sz="1200" baseline="0" dirty="0" smtClean="0"/>
                        <a:t> years to claim RA to be given ITA of 50% on qualifying capital expenditure incurred within a period of 5 years.  This ITA can be </a:t>
                      </a:r>
                      <a:r>
                        <a:rPr lang="en-MY" sz="1200" baseline="0" dirty="0" smtClean="0"/>
                        <a:t>set-off </a:t>
                      </a:r>
                      <a:r>
                        <a:rPr lang="en-MY" sz="1200" baseline="0" dirty="0" smtClean="0"/>
                        <a:t>against 50% of </a:t>
                      </a:r>
                      <a:r>
                        <a:rPr lang="en-MY" sz="1200" b="1" baseline="0" dirty="0" smtClean="0"/>
                        <a:t>Statutory </a:t>
                      </a:r>
                      <a:r>
                        <a:rPr lang="en-MY" sz="1200" b="1" baseline="0" dirty="0" smtClean="0"/>
                        <a:t>Income (SI)</a:t>
                      </a:r>
                      <a:r>
                        <a:rPr lang="en-MY" sz="1200" baseline="0" dirty="0" smtClean="0"/>
                        <a:t>  </a:t>
                      </a:r>
                      <a:r>
                        <a:rPr lang="en-MY" sz="1200" baseline="0" dirty="0" smtClean="0"/>
                        <a:t>for a YA.</a:t>
                      </a:r>
                    </a:p>
                    <a:p>
                      <a:pPr algn="l"/>
                      <a:endParaRPr lang="en-MY"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MY" sz="1200" dirty="0" smtClean="0"/>
                        <a:t>For applications  received by MIDA from 1 Jan 2020 till 31 Dec 2021</a:t>
                      </a:r>
                    </a:p>
                  </a:txBody>
                  <a:tcPr/>
                </a:tc>
              </a:tr>
              <a:tr h="288032">
                <a:tc>
                  <a:txBody>
                    <a:bodyPr/>
                    <a:lstStyle/>
                    <a:p>
                      <a:pPr algn="just"/>
                      <a:r>
                        <a:rPr lang="en-MY" sz="1200" b="1" dirty="0" smtClean="0"/>
                        <a:t>Organising</a:t>
                      </a:r>
                      <a:r>
                        <a:rPr lang="en-MY" sz="1200" b="1" baseline="0" dirty="0" smtClean="0"/>
                        <a:t> conferences in Malaysia</a:t>
                      </a:r>
                      <a:r>
                        <a:rPr lang="en-MY" sz="1200" baseline="0" dirty="0" smtClean="0"/>
                        <a:t> </a:t>
                      </a:r>
                      <a:endParaRPr lang="en-MY" sz="1200" dirty="0" smtClean="0"/>
                    </a:p>
                    <a:p>
                      <a:pPr algn="just"/>
                      <a:r>
                        <a:rPr lang="en-MY" sz="1200" baseline="0" dirty="0" smtClean="0"/>
                        <a:t>Companies, associations and organisations in Malaysia whose main activities are promoting and organising conference are eligible for income tax exemption of 100% of </a:t>
                      </a:r>
                      <a:r>
                        <a:rPr lang="en-MY" sz="1200" baseline="0" dirty="0" smtClean="0"/>
                        <a:t>SI  subject </a:t>
                      </a:r>
                      <a:r>
                        <a:rPr lang="en-MY" sz="1200" baseline="0" dirty="0" smtClean="0"/>
                        <a:t>to organiser bringing in at least 500 foreign participants annually.</a:t>
                      </a:r>
                    </a:p>
                    <a:p>
                      <a:pPr algn="just"/>
                      <a:endParaRPr lang="en-MY" sz="1200" dirty="0"/>
                    </a:p>
                  </a:txBody>
                  <a:tcPr/>
                </a:tc>
                <a:tc>
                  <a:txBody>
                    <a:bodyPr/>
                    <a:lstStyle/>
                    <a:p>
                      <a:pPr algn="ctr"/>
                      <a:endParaRPr lang="en-MY" sz="12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MY"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MY" sz="1200" dirty="0" smtClean="0"/>
                        <a:t>The 100%</a:t>
                      </a:r>
                      <a:r>
                        <a:rPr lang="en-MY" sz="1200" baseline="0" dirty="0" smtClean="0"/>
                        <a:t> tax exemption expanding to companies whose main activities are other than promoting and organising conferences provided that the organiser can bring in at least 500 foreign participants annually</a:t>
                      </a:r>
                    </a:p>
                    <a:p>
                      <a:pPr marL="0" marR="0" indent="0" algn="l" defTabSz="914400" rtl="0" eaLnBrk="1" fontAlgn="auto" latinLnBrk="0" hangingPunct="1">
                        <a:lnSpc>
                          <a:spcPct val="100000"/>
                        </a:lnSpc>
                        <a:spcBef>
                          <a:spcPts val="0"/>
                        </a:spcBef>
                        <a:spcAft>
                          <a:spcPts val="0"/>
                        </a:spcAft>
                        <a:buClrTx/>
                        <a:buSzTx/>
                        <a:buFontTx/>
                        <a:buNone/>
                        <a:tabLst/>
                        <a:defRPr/>
                      </a:pPr>
                      <a:endParaRPr lang="en-MY"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MY" sz="1200" dirty="0" smtClean="0"/>
                        <a:t>From</a:t>
                      </a:r>
                      <a:r>
                        <a:rPr lang="en-MY" sz="1200" baseline="0" dirty="0" smtClean="0"/>
                        <a:t> YA 2020 to 2025</a:t>
                      </a:r>
                      <a:endParaRPr lang="en-MY" sz="1200" dirty="0"/>
                    </a:p>
                  </a:txBody>
                  <a:tcPr/>
                </a:tc>
              </a:tr>
              <a:tr h="288032">
                <a:tc>
                  <a:txBody>
                    <a:bodyPr/>
                    <a:lstStyle/>
                    <a:p>
                      <a:pPr algn="l"/>
                      <a:r>
                        <a:rPr lang="en-MY" sz="1200" b="1" dirty="0" smtClean="0"/>
                        <a:t>Tax incentive</a:t>
                      </a:r>
                      <a:r>
                        <a:rPr lang="en-MY" sz="1200" b="1" baseline="0" dirty="0" smtClean="0"/>
                        <a:t> for company participating in National Dual Training Scheme</a:t>
                      </a:r>
                    </a:p>
                    <a:p>
                      <a:pPr algn="l"/>
                      <a:r>
                        <a:rPr lang="en-MY" sz="1200" baseline="0" dirty="0" smtClean="0"/>
                        <a:t>Expenses incurred by companies participating </a:t>
                      </a:r>
                      <a:r>
                        <a:rPr lang="en-MY" sz="1200" baseline="0" dirty="0" smtClean="0"/>
                        <a:t>in </a:t>
                      </a:r>
                      <a:r>
                        <a:rPr lang="en-MY" sz="1200" baseline="0" dirty="0" smtClean="0"/>
                        <a:t>National Dual Training Scheme for Industry4WRD programmes approved by Ministry of Human Resources (MOHR).</a:t>
                      </a:r>
                    </a:p>
                    <a:p>
                      <a:pPr algn="l"/>
                      <a:endParaRPr lang="en-MY" sz="1200" baseline="0" dirty="0" smtClean="0"/>
                    </a:p>
                    <a:p>
                      <a:pPr algn="l"/>
                      <a:r>
                        <a:rPr lang="en-MY" sz="1200" dirty="0" smtClean="0"/>
                        <a:t>For programme approved</a:t>
                      </a:r>
                      <a:r>
                        <a:rPr lang="en-MY" sz="1200" baseline="0" dirty="0" smtClean="0"/>
                        <a:t> from 1 Jan 2019 till 31 Dec 2019</a:t>
                      </a:r>
                      <a:endParaRPr lang="en-MY" sz="1200" dirty="0"/>
                    </a:p>
                  </a:txBody>
                  <a:tcPr/>
                </a:tc>
                <a:tc>
                  <a:txBody>
                    <a:bodyPr/>
                    <a:lstStyle/>
                    <a:p>
                      <a:pPr algn="ctr"/>
                      <a:endParaRPr lang="en-MY" sz="1200" dirty="0"/>
                    </a:p>
                  </a:txBody>
                  <a:tcPr/>
                </a:tc>
                <a:tc>
                  <a:txBody>
                    <a:bodyPr/>
                    <a:lstStyle/>
                    <a:p>
                      <a:pPr algn="l"/>
                      <a:r>
                        <a:rPr lang="en-MY" sz="1200" dirty="0" smtClean="0"/>
                        <a:t>Proposed to extend the programme from 1 Jan 2020 till 31 Dec 2021</a:t>
                      </a:r>
                    </a:p>
                    <a:p>
                      <a:pPr algn="ctr"/>
                      <a:endParaRPr lang="en-MY" sz="1200" dirty="0"/>
                    </a:p>
                  </a:txBody>
                  <a:tcPr/>
                </a:tc>
              </a:tr>
              <a:tr h="0">
                <a:tc>
                  <a:txBody>
                    <a:bodyPr/>
                    <a:lstStyle/>
                    <a:p>
                      <a:pPr algn="ctr"/>
                      <a:endParaRPr lang="en-MY" sz="1200" b="1" dirty="0"/>
                    </a:p>
                  </a:txBody>
                  <a:tcPr/>
                </a:tc>
                <a:tc>
                  <a:txBody>
                    <a:bodyPr/>
                    <a:lstStyle/>
                    <a:p>
                      <a:pPr algn="ctr"/>
                      <a:endParaRPr lang="en-MY" sz="1200" dirty="0"/>
                    </a:p>
                  </a:txBody>
                  <a:tcPr/>
                </a:tc>
                <a:tc>
                  <a:txBody>
                    <a:bodyPr/>
                    <a:lstStyle/>
                    <a:p>
                      <a:pPr algn="ctr"/>
                      <a:endParaRPr lang="en-MY" sz="1200" b="1" dirty="0"/>
                    </a:p>
                  </a:txBody>
                  <a:tcPr/>
                </a:tc>
              </a:tr>
            </a:tbl>
          </a:graphicData>
        </a:graphic>
      </p:graphicFrame>
      <p:sp>
        <p:nvSpPr>
          <p:cNvPr id="7" name="Slide Number Placeholder 6"/>
          <p:cNvSpPr>
            <a:spLocks noGrp="1"/>
          </p:cNvSpPr>
          <p:nvPr>
            <p:ph type="sldNum" sz="quarter" idx="12"/>
          </p:nvPr>
        </p:nvSpPr>
        <p:spPr/>
        <p:txBody>
          <a:bodyPr/>
          <a:lstStyle/>
          <a:p>
            <a:r>
              <a:rPr lang="en-US" dirty="0"/>
              <a:t>5</a:t>
            </a:r>
            <a:endParaRPr lang="en-MY" dirty="0"/>
          </a:p>
        </p:txBody>
      </p:sp>
    </p:spTree>
    <p:extLst>
      <p:ext uri="{BB962C8B-B14F-4D97-AF65-F5344CB8AC3E}">
        <p14:creationId xmlns:p14="http://schemas.microsoft.com/office/powerpoint/2010/main" val="29004115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632" y="775602"/>
            <a:ext cx="6048672" cy="8388424"/>
          </a:xfrm>
        </p:spPr>
        <p:txBody>
          <a:bodyPr/>
          <a:lstStyle/>
          <a:p>
            <a:r>
              <a:rPr lang="en-MY" sz="2000" b="1" cap="none" dirty="0" smtClean="0"/>
              <a:t>Review</a:t>
            </a:r>
            <a:r>
              <a:rPr lang="en-MY" sz="2000" b="1" dirty="0" smtClean="0"/>
              <a:t> </a:t>
            </a:r>
            <a:r>
              <a:rPr lang="en-MY" sz="2000" b="1" cap="none" dirty="0" smtClean="0"/>
              <a:t>of  tax incentives for other sectors</a:t>
            </a:r>
            <a:br>
              <a:rPr lang="en-MY" sz="2000" b="1" cap="none" dirty="0" smtClean="0"/>
            </a:br>
            <a:r>
              <a:rPr lang="en-MY" sz="1400" b="1" cap="none" dirty="0" smtClean="0"/>
              <a:t/>
            </a:r>
            <a:br>
              <a:rPr lang="en-MY" sz="1400" b="1" cap="none" dirty="0" smtClean="0"/>
            </a:br>
            <a:r>
              <a:rPr lang="en-MY" sz="1400" b="1" cap="none" dirty="0"/>
              <a:t/>
            </a:r>
            <a:br>
              <a:rPr lang="en-MY" sz="1400" b="1" cap="none" dirty="0"/>
            </a:br>
            <a:r>
              <a:rPr lang="en-MY" sz="1400" b="1" cap="none" dirty="0" smtClean="0"/>
              <a:t/>
            </a:r>
            <a:br>
              <a:rPr lang="en-MY" sz="1400" b="1" cap="none" dirty="0" smtClean="0"/>
            </a:br>
            <a:r>
              <a:rPr lang="en-MY" sz="1400" cap="none" dirty="0" smtClean="0"/>
              <a:t/>
            </a:r>
            <a:br>
              <a:rPr lang="en-MY" sz="1400" cap="none" dirty="0" smtClean="0"/>
            </a:br>
            <a:r>
              <a:rPr lang="en-MY" sz="1600" cap="none" dirty="0"/>
              <a:t/>
            </a:r>
            <a:br>
              <a:rPr lang="en-MY" sz="1600" cap="none" dirty="0"/>
            </a:br>
            <a:r>
              <a:rPr lang="en-MY" sz="1600" cap="none" dirty="0"/>
              <a:t/>
            </a:r>
            <a:br>
              <a:rPr lang="en-MY" sz="1600" cap="none" dirty="0"/>
            </a:br>
            <a:r>
              <a:rPr lang="en-MY" sz="1600" cap="none" dirty="0"/>
              <a:t/>
            </a:r>
            <a:br>
              <a:rPr lang="en-MY" sz="1600" cap="none" dirty="0"/>
            </a:br>
            <a:r>
              <a:rPr lang="en-MY" sz="1600" cap="none" dirty="0" smtClean="0"/>
              <a:t/>
            </a:r>
            <a:br>
              <a:rPr lang="en-MY" sz="1600" cap="none" dirty="0" smtClean="0"/>
            </a:br>
            <a:r>
              <a:rPr lang="en-MY" sz="1600" cap="none" dirty="0"/>
              <a:t/>
            </a:r>
            <a:br>
              <a:rPr lang="en-MY" sz="1600" cap="none" dirty="0"/>
            </a:br>
            <a:r>
              <a:rPr lang="en-MY" sz="1600" cap="none" dirty="0" smtClean="0"/>
              <a:t/>
            </a:r>
            <a:br>
              <a:rPr lang="en-MY" sz="1600" cap="none" dirty="0" smtClean="0"/>
            </a:br>
            <a:r>
              <a:rPr lang="en-MY" sz="1600" cap="none" dirty="0"/>
              <a:t/>
            </a:r>
            <a:br>
              <a:rPr lang="en-MY" sz="1600" cap="none" dirty="0"/>
            </a:br>
            <a:r>
              <a:rPr lang="en-MY" sz="1600" cap="none" dirty="0" smtClean="0"/>
              <a:t/>
            </a:r>
            <a:br>
              <a:rPr lang="en-MY" sz="1600" cap="none" dirty="0" smtClean="0"/>
            </a:br>
            <a:r>
              <a:rPr lang="en-MY" sz="1600" cap="none" dirty="0"/>
              <a:t/>
            </a:r>
            <a:br>
              <a:rPr lang="en-MY" sz="1600" cap="none" dirty="0"/>
            </a:br>
            <a:r>
              <a:rPr lang="en-MY" sz="1600" cap="none" dirty="0" smtClean="0"/>
              <a:t/>
            </a:r>
            <a:br>
              <a:rPr lang="en-MY" sz="1600" cap="none" dirty="0" smtClean="0"/>
            </a:br>
            <a:r>
              <a:rPr lang="en-MY" sz="1600" cap="none" dirty="0"/>
              <a:t/>
            </a:r>
            <a:br>
              <a:rPr lang="en-MY" sz="1600" cap="none" dirty="0"/>
            </a:br>
            <a:r>
              <a:rPr lang="en-MY" sz="1600" cap="none" dirty="0" smtClean="0"/>
              <a:t/>
            </a:r>
            <a:br>
              <a:rPr lang="en-MY" sz="1600" cap="none" dirty="0" smtClean="0"/>
            </a:br>
            <a:r>
              <a:rPr lang="en-MY" sz="1600" cap="none" dirty="0" smtClean="0"/>
              <a:t/>
            </a:r>
            <a:br>
              <a:rPr lang="en-MY" sz="1600" cap="none" dirty="0" smtClean="0"/>
            </a:br>
            <a:r>
              <a:rPr lang="en-MY" sz="1600" cap="none" dirty="0" smtClean="0"/>
              <a:t/>
            </a:r>
            <a:br>
              <a:rPr lang="en-MY" sz="1600" cap="none" dirty="0" smtClean="0"/>
            </a:br>
            <a:endParaRPr lang="en-MY" sz="1400" cap="none" dirty="0"/>
          </a:p>
        </p:txBody>
      </p:sp>
      <p:sp>
        <p:nvSpPr>
          <p:cNvPr id="3" name="Text Placeholder 2"/>
          <p:cNvSpPr>
            <a:spLocks noGrp="1"/>
          </p:cNvSpPr>
          <p:nvPr>
            <p:ph type="body" idx="1"/>
          </p:nvPr>
        </p:nvSpPr>
        <p:spPr>
          <a:xfrm>
            <a:off x="188640" y="179513"/>
            <a:ext cx="4601765" cy="504055"/>
          </a:xfrm>
          <a:solidFill>
            <a:schemeClr val="accent1">
              <a:lumMod val="60000"/>
              <a:lumOff val="40000"/>
            </a:schemeClr>
          </a:solidFill>
        </p:spPr>
        <p:txBody>
          <a:bodyPr>
            <a:normAutofit/>
          </a:bodyPr>
          <a:lstStyle/>
          <a:p>
            <a:r>
              <a:rPr lang="en-MY" sz="2400" b="1" dirty="0" smtClean="0">
                <a:solidFill>
                  <a:schemeClr val="tx1"/>
                </a:solidFill>
              </a:rPr>
              <a:t>TAX INCENTIVES</a:t>
            </a:r>
            <a:endParaRPr lang="en-MY" sz="2400" b="1" dirty="0">
              <a:solidFill>
                <a:schemeClr val="tx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2374415"/>
              </p:ext>
            </p:extLst>
          </p:nvPr>
        </p:nvGraphicFramePr>
        <p:xfrm>
          <a:off x="188640" y="1259632"/>
          <a:ext cx="5760640" cy="5765800"/>
        </p:xfrm>
        <a:graphic>
          <a:graphicData uri="http://schemas.openxmlformats.org/drawingml/2006/table">
            <a:tbl>
              <a:tblPr firstRow="1" bandRow="1">
                <a:tableStyleId>{5C22544A-7EE6-4342-B048-85BDC9FD1C3A}</a:tableStyleId>
              </a:tblPr>
              <a:tblGrid>
                <a:gridCol w="3096344"/>
                <a:gridCol w="216024"/>
                <a:gridCol w="2448272"/>
              </a:tblGrid>
              <a:tr h="370840">
                <a:tc>
                  <a:txBody>
                    <a:bodyPr/>
                    <a:lstStyle/>
                    <a:p>
                      <a:r>
                        <a:rPr lang="en-MY" sz="1200" dirty="0" smtClean="0"/>
                        <a:t>Existing</a:t>
                      </a:r>
                      <a:r>
                        <a:rPr lang="en-MY" sz="1200" baseline="0" dirty="0" smtClean="0"/>
                        <a:t> </a:t>
                      </a:r>
                      <a:endParaRPr lang="en-MY" sz="1200" dirty="0"/>
                    </a:p>
                  </a:txBody>
                  <a:tcPr/>
                </a:tc>
                <a:tc>
                  <a:txBody>
                    <a:bodyPr/>
                    <a:lstStyle/>
                    <a:p>
                      <a:pPr algn="ctr"/>
                      <a:endParaRPr lang="en-MY" sz="1200" dirty="0"/>
                    </a:p>
                  </a:txBody>
                  <a:tcPr/>
                </a:tc>
                <a:tc>
                  <a:txBody>
                    <a:bodyPr/>
                    <a:lstStyle/>
                    <a:p>
                      <a:pPr algn="ctr"/>
                      <a:r>
                        <a:rPr lang="en-MY" sz="1200" dirty="0" smtClean="0"/>
                        <a:t>Proposal</a:t>
                      </a:r>
                      <a:endParaRPr lang="en-MY" sz="1200" dirty="0"/>
                    </a:p>
                  </a:txBody>
                  <a:tcPr/>
                </a:tc>
              </a:tr>
              <a:tr h="277232">
                <a:tc>
                  <a:txBody>
                    <a:bodyPr/>
                    <a:lstStyle/>
                    <a:p>
                      <a:pPr algn="just"/>
                      <a:r>
                        <a:rPr lang="en-MY" sz="1200" b="1" dirty="0" smtClean="0"/>
                        <a:t>Structured Internship</a:t>
                      </a:r>
                      <a:r>
                        <a:rPr lang="en-MY" sz="1200" b="1" baseline="0" dirty="0" smtClean="0"/>
                        <a:t> Programme (“SIP”)</a:t>
                      </a:r>
                      <a:endParaRPr lang="en-MY" sz="1200" b="1" dirty="0" smtClean="0"/>
                    </a:p>
                    <a:p>
                      <a:pPr algn="just"/>
                      <a:r>
                        <a:rPr lang="en-MY" sz="1200" baseline="0" dirty="0" smtClean="0"/>
                        <a:t>A person who conducts a SIP approved by TalentCorp is eligible for double deduction on the following expenses incurred up to YA 2019:-</a:t>
                      </a:r>
                    </a:p>
                    <a:p>
                      <a:pPr marL="285750" indent="-285750" algn="just">
                        <a:buAutoNum type="romanLcParenBoth"/>
                      </a:pPr>
                      <a:r>
                        <a:rPr lang="en-MY" sz="1200" baseline="0" dirty="0" smtClean="0"/>
                        <a:t>intern’s monthly allowance of </a:t>
                      </a:r>
                      <a:r>
                        <a:rPr lang="en-MY" sz="1200" baseline="0" dirty="0" smtClean="0"/>
                        <a:t>RM500 </a:t>
                      </a:r>
                      <a:r>
                        <a:rPr lang="en-MY" sz="1200" baseline="0" dirty="0" smtClean="0"/>
                        <a:t>and above</a:t>
                      </a:r>
                    </a:p>
                    <a:p>
                      <a:pPr marL="285750" indent="-285750" algn="just">
                        <a:buAutoNum type="romanLcParenBoth"/>
                      </a:pPr>
                      <a:r>
                        <a:rPr lang="en-MY" sz="1200" baseline="0" dirty="0" smtClean="0"/>
                        <a:t>Training – capped at RM5,000 for each YA</a:t>
                      </a:r>
                    </a:p>
                    <a:p>
                      <a:pPr marL="285750" indent="-285750" algn="just">
                        <a:buAutoNum type="romanLcParenBoth"/>
                      </a:pPr>
                      <a:r>
                        <a:rPr lang="en-MY" sz="1200" baseline="0" dirty="0" smtClean="0"/>
                        <a:t>Meal, travelling &amp; accommodation – capped at RM5,000 for each YA</a:t>
                      </a:r>
                    </a:p>
                    <a:p>
                      <a:pPr marL="285750" indent="-285750" algn="just">
                        <a:buAutoNum type="romanLcParenBoth"/>
                      </a:pPr>
                      <a:r>
                        <a:rPr lang="en-MY" sz="1200" baseline="0" dirty="0" smtClean="0"/>
                        <a:t>Fee paid to a person who has been appointed to conduct an approved SIP – capped at RM5,000</a:t>
                      </a:r>
                      <a:endParaRPr lang="en-MY" sz="1200" dirty="0"/>
                    </a:p>
                  </a:txBody>
                  <a:tcPr/>
                </a:tc>
                <a:tc>
                  <a:txBody>
                    <a:bodyPr/>
                    <a:lstStyle/>
                    <a:p>
                      <a:pPr algn="ctr"/>
                      <a:endParaRPr lang="en-MY" sz="1200" dirty="0"/>
                    </a:p>
                  </a:txBody>
                  <a:tcPr/>
                </a:tc>
                <a:tc>
                  <a:txBody>
                    <a:bodyPr/>
                    <a:lstStyle/>
                    <a:p>
                      <a:pPr algn="l"/>
                      <a:r>
                        <a:rPr lang="en-MY" sz="1200" dirty="0" smtClean="0"/>
                        <a:t>Scope of SIP be expanded</a:t>
                      </a:r>
                      <a:r>
                        <a:rPr lang="en-MY" sz="1200" baseline="0" dirty="0" smtClean="0"/>
                        <a:t> to include Malaysian students pursuing Bachelor’s Degree, Diploma, </a:t>
                      </a:r>
                      <a:r>
                        <a:rPr lang="en-MY" sz="1200" baseline="0" dirty="0" smtClean="0"/>
                        <a:t>Vocational </a:t>
                      </a:r>
                      <a:r>
                        <a:rPr lang="en-MY" sz="1200" baseline="0" dirty="0" smtClean="0"/>
                        <a:t>(DKM Level 4 &amp;5) and SKM Level 3 student in all academic fields</a:t>
                      </a:r>
                    </a:p>
                    <a:p>
                      <a:pPr algn="l"/>
                      <a:endParaRPr lang="en-MY" sz="1200" baseline="0" dirty="0" smtClean="0"/>
                    </a:p>
                    <a:p>
                      <a:pPr algn="l"/>
                      <a:r>
                        <a:rPr lang="en-MY" sz="1200" baseline="0" dirty="0" smtClean="0"/>
                        <a:t>Extended for another 2 years</a:t>
                      </a:r>
                    </a:p>
                    <a:p>
                      <a:pPr algn="l"/>
                      <a:endParaRPr lang="en-MY" sz="1200" baseline="0" dirty="0" smtClean="0"/>
                    </a:p>
                    <a:p>
                      <a:pPr algn="l"/>
                      <a:r>
                        <a:rPr lang="en-MY" sz="1200" baseline="0" dirty="0" smtClean="0"/>
                        <a:t>From </a:t>
                      </a:r>
                      <a:r>
                        <a:rPr lang="en-MY" sz="1200" baseline="0" dirty="0" smtClean="0"/>
                        <a:t>year </a:t>
                      </a:r>
                      <a:r>
                        <a:rPr lang="en-MY" sz="1200" baseline="0" dirty="0" smtClean="0"/>
                        <a:t>of assessment 2020 till 2021</a:t>
                      </a:r>
                      <a:endParaRPr lang="en-MY" sz="1200" dirty="0" smtClean="0"/>
                    </a:p>
                  </a:txBody>
                  <a:tcPr/>
                </a:tc>
              </a:tr>
              <a:tr h="288032">
                <a:tc>
                  <a:txBody>
                    <a:bodyPr/>
                    <a:lstStyle/>
                    <a:p>
                      <a:pPr algn="just"/>
                      <a:r>
                        <a:rPr lang="en-MY" sz="1200" b="1" baseline="0" dirty="0" smtClean="0"/>
                        <a:t>Automation sector</a:t>
                      </a:r>
                      <a:r>
                        <a:rPr lang="en-MY" sz="1200" baseline="0" dirty="0" smtClean="0"/>
                        <a:t> </a:t>
                      </a:r>
                      <a:endParaRPr lang="en-MY" sz="1200" dirty="0" smtClean="0"/>
                    </a:p>
                    <a:p>
                      <a:pPr algn="just"/>
                      <a:r>
                        <a:rPr lang="en-MY" sz="1200" baseline="0" dirty="0" smtClean="0"/>
                        <a:t>Manufacturing companies are eligible for Accelerated Capital Allowances (ACA) on purchase of automation equipment:-</a:t>
                      </a:r>
                    </a:p>
                    <a:p>
                      <a:pPr algn="just"/>
                      <a:endParaRPr lang="en-MY" sz="1200" dirty="0" smtClean="0"/>
                    </a:p>
                    <a:p>
                      <a:pPr algn="just"/>
                      <a:endParaRPr lang="en-MY" sz="1200" dirty="0" smtClean="0"/>
                    </a:p>
                    <a:p>
                      <a:pPr algn="just"/>
                      <a:endParaRPr lang="en-MY" sz="1200" dirty="0" smtClean="0"/>
                    </a:p>
                    <a:p>
                      <a:pPr algn="just"/>
                      <a:endParaRPr lang="en-MY" sz="1200" dirty="0" smtClean="0"/>
                    </a:p>
                    <a:p>
                      <a:pPr algn="just"/>
                      <a:endParaRPr lang="en-MY" sz="1200" dirty="0" smtClean="0"/>
                    </a:p>
                    <a:p>
                      <a:pPr algn="just"/>
                      <a:endParaRPr lang="en-MY" sz="1200" dirty="0" smtClean="0"/>
                    </a:p>
                    <a:p>
                      <a:pPr algn="just"/>
                      <a:endParaRPr lang="en-MY" sz="1200" dirty="0" smtClean="0"/>
                    </a:p>
                    <a:p>
                      <a:pPr algn="just"/>
                      <a:endParaRPr lang="en-MY" sz="1200" dirty="0" smtClean="0"/>
                    </a:p>
                    <a:p>
                      <a:pPr algn="just"/>
                      <a:endParaRPr lang="en-MY" sz="1200" dirty="0"/>
                    </a:p>
                  </a:txBody>
                  <a:tcPr/>
                </a:tc>
                <a:tc>
                  <a:txBody>
                    <a:bodyPr/>
                    <a:lstStyle/>
                    <a:p>
                      <a:pPr algn="ctr"/>
                      <a:endParaRPr lang="en-MY" sz="1200" dirty="0"/>
                    </a:p>
                  </a:txBody>
                  <a:tcPr/>
                </a:tc>
                <a:tc>
                  <a:txBody>
                    <a:bodyPr/>
                    <a:lstStyle/>
                    <a:p>
                      <a:pPr marL="285750" marR="0" indent="-285750" algn="l" defTabSz="914400" rtl="0" eaLnBrk="1" fontAlgn="auto" latinLnBrk="0" hangingPunct="1">
                        <a:lnSpc>
                          <a:spcPct val="100000"/>
                        </a:lnSpc>
                        <a:spcBef>
                          <a:spcPts val="0"/>
                        </a:spcBef>
                        <a:spcAft>
                          <a:spcPts val="0"/>
                        </a:spcAft>
                        <a:buClrTx/>
                        <a:buSzTx/>
                        <a:buFontTx/>
                        <a:buAutoNum type="romanLcParenBoth"/>
                        <a:tabLst/>
                        <a:defRPr/>
                      </a:pPr>
                      <a:r>
                        <a:rPr lang="en-MY" sz="1200" baseline="0" dirty="0" smtClean="0"/>
                        <a:t>Incentive for Category 1 and 2 be extended for another 3 years till YA 2023</a:t>
                      </a:r>
                    </a:p>
                    <a:p>
                      <a:pPr marL="0" marR="0" indent="0" algn="l" defTabSz="914400" rtl="0" eaLnBrk="1" fontAlgn="auto" latinLnBrk="0" hangingPunct="1">
                        <a:lnSpc>
                          <a:spcPct val="100000"/>
                        </a:lnSpc>
                        <a:spcBef>
                          <a:spcPts val="0"/>
                        </a:spcBef>
                        <a:spcAft>
                          <a:spcPts val="0"/>
                        </a:spcAft>
                        <a:buClrTx/>
                        <a:buSzTx/>
                        <a:buFontTx/>
                        <a:buNone/>
                        <a:tabLst/>
                        <a:defRPr/>
                      </a:pPr>
                      <a:r>
                        <a:rPr lang="en-MY" sz="1200" baseline="0" dirty="0" smtClean="0"/>
                        <a:t> Effective date:  Applications    received by MIDA till 31 Dec 2023</a:t>
                      </a:r>
                    </a:p>
                    <a:p>
                      <a:pPr marL="0" marR="0" indent="0" algn="l" defTabSz="914400" rtl="0" eaLnBrk="1" fontAlgn="auto" latinLnBrk="0" hangingPunct="1">
                        <a:lnSpc>
                          <a:spcPct val="100000"/>
                        </a:lnSpc>
                        <a:spcBef>
                          <a:spcPts val="0"/>
                        </a:spcBef>
                        <a:spcAft>
                          <a:spcPts val="0"/>
                        </a:spcAft>
                        <a:buClrTx/>
                        <a:buSzTx/>
                        <a:buFontTx/>
                        <a:buNone/>
                        <a:tabLst/>
                        <a:defRPr/>
                      </a:pPr>
                      <a:endParaRPr lang="en-MY" sz="1200" baseline="0" dirty="0" smtClean="0"/>
                    </a:p>
                    <a:p>
                      <a:pPr marL="285750" marR="0" indent="-285750" algn="l" defTabSz="914400" rtl="0" eaLnBrk="1" fontAlgn="auto" latinLnBrk="0" hangingPunct="1">
                        <a:lnSpc>
                          <a:spcPct val="100000"/>
                        </a:lnSpc>
                        <a:spcBef>
                          <a:spcPts val="0"/>
                        </a:spcBef>
                        <a:spcAft>
                          <a:spcPts val="0"/>
                        </a:spcAft>
                        <a:buClrTx/>
                        <a:buSzTx/>
                        <a:buFontTx/>
                        <a:buAutoNum type="romanLcParenBoth" startAt="2"/>
                        <a:tabLst/>
                        <a:defRPr/>
                      </a:pPr>
                      <a:r>
                        <a:rPr lang="en-MY" sz="1200" baseline="0" dirty="0" smtClean="0"/>
                        <a:t>The scope of incentive for Category 2 be expanded to service sector</a:t>
                      </a:r>
                    </a:p>
                    <a:p>
                      <a:pPr marL="0" marR="0" indent="0" algn="l" defTabSz="914400" rtl="0" eaLnBrk="1" fontAlgn="auto" latinLnBrk="0" hangingPunct="1">
                        <a:lnSpc>
                          <a:spcPct val="100000"/>
                        </a:lnSpc>
                        <a:spcBef>
                          <a:spcPts val="0"/>
                        </a:spcBef>
                        <a:spcAft>
                          <a:spcPts val="0"/>
                        </a:spcAft>
                        <a:buClrTx/>
                        <a:buSzTx/>
                        <a:buFontTx/>
                        <a:buNone/>
                        <a:tabLst/>
                        <a:defRPr/>
                      </a:pPr>
                      <a:r>
                        <a:rPr lang="en-MY" sz="1200" baseline="0" dirty="0" smtClean="0"/>
                        <a:t> </a:t>
                      </a:r>
                      <a:endParaRPr lang="en-MY"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MY" sz="1200" baseline="0" dirty="0" smtClean="0"/>
                        <a:t>Effective </a:t>
                      </a:r>
                      <a:r>
                        <a:rPr lang="en-MY" sz="1200" baseline="0" dirty="0" smtClean="0"/>
                        <a:t>date:  Applications    received by MIDA from 1 Jan 2020 till 31 Dec 2023</a:t>
                      </a:r>
                    </a:p>
                    <a:p>
                      <a:pPr marL="0" marR="0" indent="0" algn="l" defTabSz="914400" rtl="0" eaLnBrk="1" fontAlgn="auto" latinLnBrk="0" hangingPunct="1">
                        <a:lnSpc>
                          <a:spcPct val="100000"/>
                        </a:lnSpc>
                        <a:spcBef>
                          <a:spcPts val="0"/>
                        </a:spcBef>
                        <a:spcAft>
                          <a:spcPts val="0"/>
                        </a:spcAft>
                        <a:buClrTx/>
                        <a:buSzTx/>
                        <a:buFontTx/>
                        <a:buNone/>
                        <a:tabLst/>
                        <a:defRPr/>
                      </a:pPr>
                      <a:endParaRPr lang="en-MY" sz="1200" dirty="0"/>
                    </a:p>
                  </a:txBody>
                  <a:tcPr/>
                </a:tc>
              </a:tr>
              <a:tr h="0">
                <a:tc>
                  <a:txBody>
                    <a:bodyPr/>
                    <a:lstStyle/>
                    <a:p>
                      <a:pPr algn="ctr"/>
                      <a:endParaRPr lang="en-MY" sz="1200" b="1" dirty="0"/>
                    </a:p>
                  </a:txBody>
                  <a:tcPr/>
                </a:tc>
                <a:tc>
                  <a:txBody>
                    <a:bodyPr/>
                    <a:lstStyle/>
                    <a:p>
                      <a:pPr algn="ctr"/>
                      <a:endParaRPr lang="en-MY" sz="1200" dirty="0"/>
                    </a:p>
                  </a:txBody>
                  <a:tcPr/>
                </a:tc>
                <a:tc>
                  <a:txBody>
                    <a:bodyPr/>
                    <a:lstStyle/>
                    <a:p>
                      <a:pPr algn="ctr"/>
                      <a:endParaRPr lang="en-MY" sz="1200" b="1" dirty="0"/>
                    </a:p>
                  </a:txBody>
                  <a:tcPr/>
                </a:tc>
              </a:tr>
            </a:tbl>
          </a:graphicData>
        </a:graphic>
      </p:graphicFrame>
      <p:sp>
        <p:nvSpPr>
          <p:cNvPr id="7" name="Slide Number Placeholder 6"/>
          <p:cNvSpPr>
            <a:spLocks noGrp="1"/>
          </p:cNvSpPr>
          <p:nvPr>
            <p:ph type="sldNum" sz="quarter" idx="12"/>
          </p:nvPr>
        </p:nvSpPr>
        <p:spPr/>
        <p:txBody>
          <a:bodyPr/>
          <a:lstStyle/>
          <a:p>
            <a:r>
              <a:rPr lang="en-US" dirty="0"/>
              <a:t>6</a:t>
            </a:r>
            <a:endParaRPr lang="en-MY" dirty="0"/>
          </a:p>
        </p:txBody>
      </p:sp>
      <p:graphicFrame>
        <p:nvGraphicFramePr>
          <p:cNvPr id="4" name="Table 3"/>
          <p:cNvGraphicFramePr>
            <a:graphicFrameLocks noGrp="1"/>
          </p:cNvGraphicFramePr>
          <p:nvPr>
            <p:extLst>
              <p:ext uri="{D42A27DB-BD31-4B8C-83A1-F6EECF244321}">
                <p14:modId xmlns:p14="http://schemas.microsoft.com/office/powerpoint/2010/main" val="1059598476"/>
              </p:ext>
            </p:extLst>
          </p:nvPr>
        </p:nvGraphicFramePr>
        <p:xfrm>
          <a:off x="404664" y="5004048"/>
          <a:ext cx="2736304" cy="1402080"/>
        </p:xfrm>
        <a:graphic>
          <a:graphicData uri="http://schemas.openxmlformats.org/drawingml/2006/table">
            <a:tbl>
              <a:tblPr firstRow="1" bandRow="1">
                <a:tableStyleId>{5C22544A-7EE6-4342-B048-85BDC9FD1C3A}</a:tableStyleId>
              </a:tblPr>
              <a:tblGrid>
                <a:gridCol w="2736304"/>
              </a:tblGrid>
              <a:tr h="370840">
                <a:tc>
                  <a:txBody>
                    <a:bodyPr/>
                    <a:lstStyle/>
                    <a:p>
                      <a:r>
                        <a:rPr lang="en-MY" sz="1000" b="1" dirty="0" smtClean="0">
                          <a:solidFill>
                            <a:schemeClr val="tx1"/>
                          </a:solidFill>
                        </a:rPr>
                        <a:t>Category</a:t>
                      </a:r>
                      <a:r>
                        <a:rPr lang="en-MY" sz="1000" b="1" baseline="0" dirty="0" smtClean="0">
                          <a:solidFill>
                            <a:schemeClr val="tx1"/>
                          </a:solidFill>
                        </a:rPr>
                        <a:t> 1</a:t>
                      </a:r>
                      <a:r>
                        <a:rPr lang="en-MY" sz="1000" b="0" baseline="0" dirty="0" smtClean="0">
                          <a:solidFill>
                            <a:schemeClr val="tx1"/>
                          </a:solidFill>
                        </a:rPr>
                        <a:t>:</a:t>
                      </a:r>
                      <a:r>
                        <a:rPr lang="en-MY" sz="1000" baseline="0" dirty="0" smtClean="0">
                          <a:solidFill>
                            <a:schemeClr val="tx1"/>
                          </a:solidFill>
                        </a:rPr>
                        <a:t>  Labour –intensive industry (rubber, wood, plastics and textile products)</a:t>
                      </a:r>
                    </a:p>
                    <a:p>
                      <a:r>
                        <a:rPr lang="en-MY" sz="1000" baseline="0" dirty="0" smtClean="0">
                          <a:solidFill>
                            <a:schemeClr val="tx1"/>
                          </a:solidFill>
                        </a:rPr>
                        <a:t>ACA of 100% on first RM4m from YAs 2015 till 2020 </a:t>
                      </a:r>
                      <a:endParaRPr lang="en-MY" sz="1000" dirty="0">
                        <a:solidFill>
                          <a:schemeClr val="tx1"/>
                        </a:solidFill>
                      </a:endParaRPr>
                    </a:p>
                  </a:txBody>
                  <a:tcPr/>
                </a:tc>
              </a:tr>
              <a:tr h="523096">
                <a:tc>
                  <a:txBody>
                    <a:bodyPr/>
                    <a:lstStyle/>
                    <a:p>
                      <a:r>
                        <a:rPr lang="en-MY" sz="1000" b="1" dirty="0" smtClean="0"/>
                        <a:t>Category</a:t>
                      </a:r>
                      <a:r>
                        <a:rPr lang="en-MY" sz="1000" b="1" baseline="0" dirty="0" smtClean="0"/>
                        <a:t> 2</a:t>
                      </a:r>
                      <a:r>
                        <a:rPr lang="en-MY" sz="1000" baseline="0" dirty="0" smtClean="0"/>
                        <a:t>: Other industries</a:t>
                      </a:r>
                    </a:p>
                    <a:p>
                      <a:r>
                        <a:rPr lang="en-MY" sz="1000" baseline="0" dirty="0" smtClean="0"/>
                        <a:t>ACA of 100% on the first RM2m for YAs 2015 till 2020</a:t>
                      </a:r>
                    </a:p>
                    <a:p>
                      <a:endParaRPr lang="en-MY" sz="1000" dirty="0"/>
                    </a:p>
                  </a:txBody>
                  <a:tcPr/>
                </a:tc>
              </a:tr>
            </a:tbl>
          </a:graphicData>
        </a:graphic>
      </p:graphicFrame>
    </p:spTree>
    <p:extLst>
      <p:ext uri="{BB962C8B-B14F-4D97-AF65-F5344CB8AC3E}">
        <p14:creationId xmlns:p14="http://schemas.microsoft.com/office/powerpoint/2010/main" val="22031009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632" y="775602"/>
            <a:ext cx="6048672" cy="8388424"/>
          </a:xfrm>
        </p:spPr>
        <p:txBody>
          <a:bodyPr/>
          <a:lstStyle/>
          <a:p>
            <a:r>
              <a:rPr lang="en-MY" sz="2000" b="1" cap="none" dirty="0" smtClean="0"/>
              <a:t>Review</a:t>
            </a:r>
            <a:r>
              <a:rPr lang="en-MY" sz="2000" b="1" dirty="0" smtClean="0"/>
              <a:t> </a:t>
            </a:r>
            <a:r>
              <a:rPr lang="en-MY" sz="2000" b="1" cap="none" dirty="0" smtClean="0"/>
              <a:t>of  tax incentives for other sectors</a:t>
            </a:r>
            <a:br>
              <a:rPr lang="en-MY" sz="2000" b="1" cap="none" dirty="0" smtClean="0"/>
            </a:br>
            <a:r>
              <a:rPr lang="en-MY" sz="1400" b="1" cap="none" dirty="0" smtClean="0"/>
              <a:t/>
            </a:r>
            <a:br>
              <a:rPr lang="en-MY" sz="1400" b="1" cap="none" dirty="0" smtClean="0"/>
            </a:br>
            <a:r>
              <a:rPr lang="en-MY" sz="1400" b="1" cap="none" dirty="0"/>
              <a:t/>
            </a:r>
            <a:br>
              <a:rPr lang="en-MY" sz="1400" b="1" cap="none" dirty="0"/>
            </a:br>
            <a:r>
              <a:rPr lang="en-MY" sz="1400" b="1" cap="none" dirty="0" smtClean="0"/>
              <a:t/>
            </a:r>
            <a:br>
              <a:rPr lang="en-MY" sz="1400" b="1" cap="none" dirty="0" smtClean="0"/>
            </a:br>
            <a:r>
              <a:rPr lang="en-MY" sz="1400" cap="none" dirty="0" smtClean="0"/>
              <a:t/>
            </a:r>
            <a:br>
              <a:rPr lang="en-MY" sz="1400" cap="none" dirty="0" smtClean="0"/>
            </a:br>
            <a:r>
              <a:rPr lang="en-MY" sz="1600" cap="none" dirty="0"/>
              <a:t/>
            </a:r>
            <a:br>
              <a:rPr lang="en-MY" sz="1600" cap="none" dirty="0"/>
            </a:br>
            <a:r>
              <a:rPr lang="en-MY" sz="1600" cap="none" dirty="0"/>
              <a:t/>
            </a:r>
            <a:br>
              <a:rPr lang="en-MY" sz="1600" cap="none" dirty="0"/>
            </a:br>
            <a:r>
              <a:rPr lang="en-MY" sz="1600" cap="none" dirty="0"/>
              <a:t/>
            </a:r>
            <a:br>
              <a:rPr lang="en-MY" sz="1600" cap="none" dirty="0"/>
            </a:br>
            <a:r>
              <a:rPr lang="en-MY" sz="1600" cap="none" dirty="0" smtClean="0"/>
              <a:t/>
            </a:r>
            <a:br>
              <a:rPr lang="en-MY" sz="1600" cap="none" dirty="0" smtClean="0"/>
            </a:br>
            <a:r>
              <a:rPr lang="en-MY" sz="1600" cap="none" dirty="0"/>
              <a:t/>
            </a:r>
            <a:br>
              <a:rPr lang="en-MY" sz="1600" cap="none" dirty="0"/>
            </a:br>
            <a:r>
              <a:rPr lang="en-MY" sz="1600" cap="none" dirty="0" smtClean="0"/>
              <a:t/>
            </a:r>
            <a:br>
              <a:rPr lang="en-MY" sz="1600" cap="none" dirty="0" smtClean="0"/>
            </a:br>
            <a:r>
              <a:rPr lang="en-MY" sz="1600" cap="none" dirty="0"/>
              <a:t/>
            </a:r>
            <a:br>
              <a:rPr lang="en-MY" sz="1600" cap="none" dirty="0"/>
            </a:br>
            <a:r>
              <a:rPr lang="en-MY" sz="1600" cap="none" dirty="0" smtClean="0"/>
              <a:t/>
            </a:r>
            <a:br>
              <a:rPr lang="en-MY" sz="1600" cap="none" dirty="0" smtClean="0"/>
            </a:br>
            <a:r>
              <a:rPr lang="en-MY" sz="1600" cap="none" dirty="0"/>
              <a:t/>
            </a:r>
            <a:br>
              <a:rPr lang="en-MY" sz="1600" cap="none" dirty="0"/>
            </a:br>
            <a:r>
              <a:rPr lang="en-MY" sz="1600" cap="none" dirty="0" smtClean="0"/>
              <a:t/>
            </a:r>
            <a:br>
              <a:rPr lang="en-MY" sz="1600" cap="none" dirty="0" smtClean="0"/>
            </a:br>
            <a:r>
              <a:rPr lang="en-MY" sz="1600" cap="none" dirty="0"/>
              <a:t/>
            </a:r>
            <a:br>
              <a:rPr lang="en-MY" sz="1600" cap="none" dirty="0"/>
            </a:br>
            <a:r>
              <a:rPr lang="en-MY" sz="1600" cap="none" dirty="0" smtClean="0"/>
              <a:t/>
            </a:r>
            <a:br>
              <a:rPr lang="en-MY" sz="1600" cap="none" dirty="0" smtClean="0"/>
            </a:br>
            <a:r>
              <a:rPr lang="en-MY" sz="1600" cap="none" dirty="0" smtClean="0"/>
              <a:t/>
            </a:r>
            <a:br>
              <a:rPr lang="en-MY" sz="1600" cap="none" dirty="0" smtClean="0"/>
            </a:br>
            <a:r>
              <a:rPr lang="en-MY" sz="1600" cap="none" dirty="0" smtClean="0"/>
              <a:t/>
            </a:r>
            <a:br>
              <a:rPr lang="en-MY" sz="1600" cap="none" dirty="0" smtClean="0"/>
            </a:br>
            <a:endParaRPr lang="en-MY" sz="1400" cap="none" dirty="0"/>
          </a:p>
        </p:txBody>
      </p:sp>
      <p:sp>
        <p:nvSpPr>
          <p:cNvPr id="3" name="Text Placeholder 2"/>
          <p:cNvSpPr>
            <a:spLocks noGrp="1"/>
          </p:cNvSpPr>
          <p:nvPr>
            <p:ph type="body" idx="1"/>
          </p:nvPr>
        </p:nvSpPr>
        <p:spPr>
          <a:xfrm>
            <a:off x="188640" y="179513"/>
            <a:ext cx="4601765" cy="504055"/>
          </a:xfrm>
          <a:solidFill>
            <a:schemeClr val="accent1">
              <a:lumMod val="60000"/>
              <a:lumOff val="40000"/>
            </a:schemeClr>
          </a:solidFill>
        </p:spPr>
        <p:txBody>
          <a:bodyPr>
            <a:normAutofit/>
          </a:bodyPr>
          <a:lstStyle/>
          <a:p>
            <a:r>
              <a:rPr lang="en-MY" sz="2400" b="1" dirty="0" smtClean="0">
                <a:solidFill>
                  <a:schemeClr val="tx1"/>
                </a:solidFill>
              </a:rPr>
              <a:t>TAX INCENTIVES</a:t>
            </a:r>
            <a:endParaRPr lang="en-MY" sz="2400" b="1" dirty="0">
              <a:solidFill>
                <a:schemeClr val="tx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4007287757"/>
              </p:ext>
            </p:extLst>
          </p:nvPr>
        </p:nvGraphicFramePr>
        <p:xfrm>
          <a:off x="188640" y="1259632"/>
          <a:ext cx="5760640" cy="5400040"/>
        </p:xfrm>
        <a:graphic>
          <a:graphicData uri="http://schemas.openxmlformats.org/drawingml/2006/table">
            <a:tbl>
              <a:tblPr firstRow="1" bandRow="1">
                <a:tableStyleId>{5C22544A-7EE6-4342-B048-85BDC9FD1C3A}</a:tableStyleId>
              </a:tblPr>
              <a:tblGrid>
                <a:gridCol w="3096344"/>
                <a:gridCol w="216024"/>
                <a:gridCol w="2448272"/>
              </a:tblGrid>
              <a:tr h="370840">
                <a:tc>
                  <a:txBody>
                    <a:bodyPr/>
                    <a:lstStyle/>
                    <a:p>
                      <a:r>
                        <a:rPr lang="en-MY" sz="1200" dirty="0" smtClean="0"/>
                        <a:t>Existing</a:t>
                      </a:r>
                      <a:r>
                        <a:rPr lang="en-MY" sz="1200" baseline="0" dirty="0" smtClean="0"/>
                        <a:t> </a:t>
                      </a:r>
                      <a:endParaRPr lang="en-MY" sz="1200" dirty="0"/>
                    </a:p>
                  </a:txBody>
                  <a:tcPr/>
                </a:tc>
                <a:tc>
                  <a:txBody>
                    <a:bodyPr/>
                    <a:lstStyle/>
                    <a:p>
                      <a:pPr algn="ctr"/>
                      <a:endParaRPr lang="en-MY" sz="1200" dirty="0"/>
                    </a:p>
                  </a:txBody>
                  <a:tcPr/>
                </a:tc>
                <a:tc>
                  <a:txBody>
                    <a:bodyPr/>
                    <a:lstStyle/>
                    <a:p>
                      <a:pPr algn="ctr"/>
                      <a:r>
                        <a:rPr lang="en-MY" sz="1200" dirty="0" smtClean="0"/>
                        <a:t>Proposal</a:t>
                      </a:r>
                      <a:endParaRPr lang="en-MY" sz="1200" dirty="0"/>
                    </a:p>
                  </a:txBody>
                  <a:tcPr/>
                </a:tc>
              </a:tr>
              <a:tr h="277232">
                <a:tc>
                  <a:txBody>
                    <a:bodyPr/>
                    <a:lstStyle/>
                    <a:p>
                      <a:pPr algn="just"/>
                      <a:r>
                        <a:rPr lang="en-MY" sz="1200" b="1" dirty="0" smtClean="0"/>
                        <a:t>Green Technology</a:t>
                      </a:r>
                    </a:p>
                    <a:p>
                      <a:pPr algn="just"/>
                      <a:r>
                        <a:rPr lang="en-MY" sz="1200" b="1" baseline="0" dirty="0" smtClean="0"/>
                        <a:t>A. Green Investment Tax Allowance (GITA)</a:t>
                      </a:r>
                    </a:p>
                    <a:p>
                      <a:pPr marL="0" indent="0" algn="just">
                        <a:buNone/>
                      </a:pPr>
                      <a:r>
                        <a:rPr lang="en-MY" sz="1200" baseline="0" dirty="0" smtClean="0"/>
                        <a:t>Investment Tax Allowance (ITA) of 100% on capital expenditure for qualifying green activity for the period till 31 Dec2020,  This allowance can be </a:t>
                      </a:r>
                      <a:r>
                        <a:rPr lang="en-MY" sz="1200" baseline="0" dirty="0" smtClean="0"/>
                        <a:t>set-off </a:t>
                      </a:r>
                      <a:r>
                        <a:rPr lang="en-MY" sz="1200" baseline="0" dirty="0" smtClean="0"/>
                        <a:t>against up to 70% of the </a:t>
                      </a:r>
                      <a:r>
                        <a:rPr lang="en-MY" sz="1200" b="1" baseline="0" dirty="0" smtClean="0"/>
                        <a:t>Statutory </a:t>
                      </a:r>
                      <a:r>
                        <a:rPr lang="en-MY" sz="1200" b="1" baseline="0" dirty="0" smtClean="0"/>
                        <a:t>Income (SI)</a:t>
                      </a:r>
                      <a:r>
                        <a:rPr lang="en-MY" sz="1200" baseline="0" dirty="0" smtClean="0"/>
                        <a:t> </a:t>
                      </a:r>
                      <a:endParaRPr lang="en-MY" sz="1200" dirty="0"/>
                    </a:p>
                  </a:txBody>
                  <a:tcPr/>
                </a:tc>
                <a:tc>
                  <a:txBody>
                    <a:bodyPr/>
                    <a:lstStyle/>
                    <a:p>
                      <a:pPr algn="ctr"/>
                      <a:endParaRPr lang="en-MY" sz="1200" dirty="0"/>
                    </a:p>
                  </a:txBody>
                  <a:tcPr/>
                </a:tc>
                <a:tc>
                  <a:txBody>
                    <a:bodyPr/>
                    <a:lstStyle/>
                    <a:p>
                      <a:pPr algn="l"/>
                      <a:r>
                        <a:rPr lang="en-MY" sz="1200" dirty="0" smtClean="0"/>
                        <a:t>The incentive is</a:t>
                      </a:r>
                      <a:r>
                        <a:rPr lang="en-MY" sz="1200" baseline="0" dirty="0" smtClean="0"/>
                        <a:t> extended for another 3 years</a:t>
                      </a:r>
                    </a:p>
                    <a:p>
                      <a:pPr marL="0" marR="0" indent="0" algn="l" defTabSz="914400" rtl="0" eaLnBrk="1" fontAlgn="auto" latinLnBrk="0" hangingPunct="1">
                        <a:lnSpc>
                          <a:spcPct val="100000"/>
                        </a:lnSpc>
                        <a:spcBef>
                          <a:spcPts val="0"/>
                        </a:spcBef>
                        <a:spcAft>
                          <a:spcPts val="0"/>
                        </a:spcAft>
                        <a:buClrTx/>
                        <a:buSzTx/>
                        <a:buFontTx/>
                        <a:buNone/>
                        <a:tabLst/>
                        <a:defRPr/>
                      </a:pPr>
                      <a:endParaRPr lang="en-MY"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MY" sz="1200" baseline="0" dirty="0" smtClean="0"/>
                        <a:t>Effective date:  Applications    received by MIDA till 31 Dec 2023</a:t>
                      </a:r>
                    </a:p>
                    <a:p>
                      <a:pPr algn="l"/>
                      <a:endParaRPr lang="en-MY" sz="1200" baseline="0" dirty="0" smtClean="0"/>
                    </a:p>
                    <a:p>
                      <a:pPr algn="l"/>
                      <a:endParaRPr lang="en-MY" sz="1200" dirty="0" smtClean="0"/>
                    </a:p>
                  </a:txBody>
                  <a:tcPr/>
                </a:tc>
              </a:tr>
              <a:tr h="288032">
                <a:tc>
                  <a:txBody>
                    <a:bodyPr/>
                    <a:lstStyle/>
                    <a:p>
                      <a:pPr algn="just"/>
                      <a:endParaRPr lang="en-MY" sz="1200" b="1" dirty="0" smtClean="0"/>
                    </a:p>
                    <a:p>
                      <a:pPr algn="just"/>
                      <a:r>
                        <a:rPr lang="en-MY" sz="1200" b="1" dirty="0" smtClean="0"/>
                        <a:t>Green Technology</a:t>
                      </a:r>
                    </a:p>
                    <a:p>
                      <a:pPr algn="just"/>
                      <a:r>
                        <a:rPr lang="en-MY" sz="1200" b="1" baseline="0" dirty="0" smtClean="0"/>
                        <a:t>A. Green Income Tax Exemption (GITE)</a:t>
                      </a:r>
                    </a:p>
                    <a:p>
                      <a:pPr marL="0" indent="0" algn="just">
                        <a:buNone/>
                      </a:pPr>
                      <a:r>
                        <a:rPr lang="en-MY" sz="1200" baseline="0" dirty="0" smtClean="0"/>
                        <a:t>Income tax exemption of 100% of </a:t>
                      </a:r>
                      <a:r>
                        <a:rPr lang="en-MY" sz="1200" baseline="0" dirty="0" smtClean="0"/>
                        <a:t>SI </a:t>
                      </a:r>
                      <a:r>
                        <a:rPr lang="en-MY" sz="1200" baseline="0" dirty="0" smtClean="0"/>
                        <a:t>for qualifying green services activity for a period till year of assessment 2020.</a:t>
                      </a:r>
                      <a:endParaRPr lang="en-MY" sz="1200" dirty="0"/>
                    </a:p>
                  </a:txBody>
                  <a:tcPr/>
                </a:tc>
                <a:tc>
                  <a:txBody>
                    <a:bodyPr/>
                    <a:lstStyle/>
                    <a:p>
                      <a:pPr algn="ctr"/>
                      <a:endParaRPr lang="en-MY"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MY"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MY" sz="1200" dirty="0" smtClean="0"/>
                        <a:t>The</a:t>
                      </a:r>
                      <a:r>
                        <a:rPr lang="en-MY" sz="1200" baseline="0" dirty="0" smtClean="0"/>
                        <a:t> incentive is extended for another 3 years but the tax exemption is only given 70% of the </a:t>
                      </a:r>
                      <a:r>
                        <a:rPr lang="en-MY" sz="1200" baseline="0" dirty="0" smtClean="0"/>
                        <a:t>SI</a:t>
                      </a:r>
                      <a:endParaRPr lang="en-MY"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MY"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MY" sz="1200" baseline="0" dirty="0" smtClean="0"/>
                        <a:t>New tax incentive on solar leasing activities be introduced with exemption of 70% of </a:t>
                      </a:r>
                      <a:r>
                        <a:rPr lang="en-MY" sz="1200" baseline="0" dirty="0" smtClean="0"/>
                        <a:t>SI </a:t>
                      </a:r>
                      <a:r>
                        <a:rPr lang="en-MY" sz="1200" baseline="0" dirty="0" smtClean="0"/>
                        <a:t>for a period of 10 years of assessment for solar leasing companies certified by Sustainable Energy Development Authority (SEDA).  </a:t>
                      </a:r>
                    </a:p>
                    <a:p>
                      <a:pPr marL="0" marR="0" indent="0" algn="l" defTabSz="914400" rtl="0" eaLnBrk="1" fontAlgn="auto" latinLnBrk="0" hangingPunct="1">
                        <a:lnSpc>
                          <a:spcPct val="100000"/>
                        </a:lnSpc>
                        <a:spcBef>
                          <a:spcPts val="0"/>
                        </a:spcBef>
                        <a:spcAft>
                          <a:spcPts val="0"/>
                        </a:spcAft>
                        <a:buClrTx/>
                        <a:buSzTx/>
                        <a:buFontTx/>
                        <a:buNone/>
                        <a:tabLst/>
                        <a:defRPr/>
                      </a:pPr>
                      <a:endParaRPr lang="en-MY"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MY" sz="1200" baseline="0" dirty="0" smtClean="0"/>
                        <a:t>Effective date:  Applications    received by MIDA from 1 Jan 2020 till 31 Dec 2023</a:t>
                      </a:r>
                    </a:p>
                    <a:p>
                      <a:pPr marL="0" marR="0" indent="0" algn="l" defTabSz="914400" rtl="0" eaLnBrk="1" fontAlgn="auto" latinLnBrk="0" hangingPunct="1">
                        <a:lnSpc>
                          <a:spcPct val="100000"/>
                        </a:lnSpc>
                        <a:spcBef>
                          <a:spcPts val="0"/>
                        </a:spcBef>
                        <a:spcAft>
                          <a:spcPts val="0"/>
                        </a:spcAft>
                        <a:buClrTx/>
                        <a:buSzTx/>
                        <a:buFontTx/>
                        <a:buNone/>
                        <a:tabLst/>
                        <a:defRPr/>
                      </a:pPr>
                      <a:endParaRPr lang="en-MY" sz="1200" baseline="0" dirty="0" smtClean="0"/>
                    </a:p>
                  </a:txBody>
                  <a:tcPr/>
                </a:tc>
              </a:tr>
              <a:tr h="0">
                <a:tc>
                  <a:txBody>
                    <a:bodyPr/>
                    <a:lstStyle/>
                    <a:p>
                      <a:pPr algn="ctr"/>
                      <a:endParaRPr lang="en-MY" sz="1200" b="1" dirty="0"/>
                    </a:p>
                  </a:txBody>
                  <a:tcPr/>
                </a:tc>
                <a:tc>
                  <a:txBody>
                    <a:bodyPr/>
                    <a:lstStyle/>
                    <a:p>
                      <a:pPr algn="ctr"/>
                      <a:endParaRPr lang="en-MY" sz="1200" dirty="0"/>
                    </a:p>
                  </a:txBody>
                  <a:tcPr/>
                </a:tc>
                <a:tc>
                  <a:txBody>
                    <a:bodyPr/>
                    <a:lstStyle/>
                    <a:p>
                      <a:pPr algn="ctr"/>
                      <a:endParaRPr lang="en-MY" sz="1200" b="1" dirty="0"/>
                    </a:p>
                  </a:txBody>
                  <a:tcPr/>
                </a:tc>
              </a:tr>
            </a:tbl>
          </a:graphicData>
        </a:graphic>
      </p:graphicFrame>
      <p:sp>
        <p:nvSpPr>
          <p:cNvPr id="7" name="Slide Number Placeholder 6"/>
          <p:cNvSpPr>
            <a:spLocks noGrp="1"/>
          </p:cNvSpPr>
          <p:nvPr>
            <p:ph type="sldNum" sz="quarter" idx="12"/>
          </p:nvPr>
        </p:nvSpPr>
        <p:spPr/>
        <p:txBody>
          <a:bodyPr/>
          <a:lstStyle/>
          <a:p>
            <a:r>
              <a:rPr lang="en-US" dirty="0"/>
              <a:t>7</a:t>
            </a:r>
            <a:endParaRPr lang="en-MY" dirty="0"/>
          </a:p>
        </p:txBody>
      </p:sp>
    </p:spTree>
    <p:extLst>
      <p:ext uri="{BB962C8B-B14F-4D97-AF65-F5344CB8AC3E}">
        <p14:creationId xmlns:p14="http://schemas.microsoft.com/office/powerpoint/2010/main" val="22017406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MY" dirty="0"/>
          </a:p>
        </p:txBody>
      </p:sp>
      <p:sp>
        <p:nvSpPr>
          <p:cNvPr id="3" name="Text Placeholder 2"/>
          <p:cNvSpPr>
            <a:spLocks noGrp="1"/>
          </p:cNvSpPr>
          <p:nvPr>
            <p:ph type="body" idx="1"/>
          </p:nvPr>
        </p:nvSpPr>
        <p:spPr>
          <a:xfrm>
            <a:off x="188640" y="2195736"/>
            <a:ext cx="6120680" cy="1939851"/>
          </a:xfrm>
        </p:spPr>
        <p:txBody>
          <a:bodyPr>
            <a:normAutofit/>
          </a:bodyPr>
          <a:lstStyle/>
          <a:p>
            <a:pPr algn="ctr"/>
            <a:r>
              <a:rPr lang="en-MY" sz="4800" b="1" dirty="0" smtClean="0">
                <a:solidFill>
                  <a:schemeClr val="tx1"/>
                </a:solidFill>
              </a:rPr>
              <a:t>SALES &amp; SERVICE TAX (SST)</a:t>
            </a:r>
            <a:endParaRPr lang="en-MY" sz="4800" b="1" dirty="0">
              <a:solidFill>
                <a:schemeClr val="tx1"/>
              </a:solidFill>
            </a:endParaRPr>
          </a:p>
        </p:txBody>
      </p:sp>
      <p:sp>
        <p:nvSpPr>
          <p:cNvPr id="5" name="Slide Number Placeholder 4"/>
          <p:cNvSpPr>
            <a:spLocks noGrp="1"/>
          </p:cNvSpPr>
          <p:nvPr>
            <p:ph type="sldNum" sz="quarter" idx="12"/>
          </p:nvPr>
        </p:nvSpPr>
        <p:spPr/>
        <p:txBody>
          <a:bodyPr/>
          <a:lstStyle/>
          <a:p>
            <a:r>
              <a:rPr lang="en-US" dirty="0"/>
              <a:t>8</a:t>
            </a:r>
            <a:endParaRPr lang="en-MY" dirty="0"/>
          </a:p>
        </p:txBody>
      </p:sp>
    </p:spTree>
    <p:extLst>
      <p:ext uri="{BB962C8B-B14F-4D97-AF65-F5344CB8AC3E}">
        <p14:creationId xmlns:p14="http://schemas.microsoft.com/office/powerpoint/2010/main" val="4696992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770</TotalTime>
  <Words>1189</Words>
  <Application>Microsoft Office PowerPoint</Application>
  <PresentationFormat>On-screen Show (4:3)</PresentationFormat>
  <Paragraphs>191</Paragraphs>
  <Slides>20</Slides>
  <Notes>10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Adjacency</vt:lpstr>
      <vt:lpstr>BUDGET 2020</vt:lpstr>
      <vt:lpstr>PowerPoint Presentation</vt:lpstr>
      <vt:lpstr>Tax deduction on cost of listing in Bursa Malaysia  In assisting technology-based companies and Small and Medium Enterprises (SMEs) to grow their  businesses and raise additional capital through listing in ACE Market or LEAP Market .   It is proposed that  tax deduction of up to RM1.5million  be given  on  the following listing costs: (a) Fees to authorities; (b) Professional fees; and ( c) Underwriting, placement and brokerage fees  Effective date:  From year of assessment 2020 till 2022.  Income  tax exemption to religious institution or organisation registered as  a Company Limited by Guarantee (CLBG) Currently,  income tax exemption is given to religious institution  or organisation established for the purpose of religious worship and advancement of religion and registered under Registrar of Societies Malaysia or under any written law governing such institution.  It is proposed that such exemption be extended to  CLBG registered with Companies Commission of Malaysia (SSM) provided that: (a)  the CLBG is not operated primarily for profit purposes; and (b) the profit  and income received, real property acquired is solely in achieving the objective of  religious worship and advancement of religion.  Effective date:  For CLBG approved by IRB from year of assessment 2020.  Tax incentive for development of intellectual property It is proposed that  qualifying intellectual property income derived from patent and copyright software activities be given 100% tax exemption for a period up to 10 years.  The Modified Nexus Approach will be adopted to ensure that only income from intellectual property developed in  Malaysia is eligible for this incentive.  Effective date:  For application received by MIDA from 1 Jan 2020 till 31 Dec 2022  </vt:lpstr>
      <vt:lpstr>Expansion of scope of tax deduction on contribution to charity and community projects Currently, tax deduction under Section 34(6)(h), Income Tax Act (ITA), 1967 is given on expenditure incurred by the company on the provision of services,  public amenities,  charity and community  pertaining  to  education,  health,  housing, enhancement of income of the poor, infrastructure as well as information and communication technology., approved by Ministry of finance (MOF).    To further encourage the involvement of private sector in  Corporate Social Responsibility (CSR), it is proposed that  tax deduction under subsection 34(6)(h), ITA 1967 be enhance to include- (a) environment preservation and conservation projects including forest, island, beach and national park; and  (b) maintenance and conservation projects for heritage building designated by National Heritage Department under  National Heritage Act, 2005.  Effective date:  From year of assessment 2020   Review of tax deduction limit  for sponsorship of arts, cultural and heritage activities in Malaysia Currently, tax deduction under Section 34(6)(k), ITA 1967 is given to  companies that sponsor local and foreign arts  as  well as  heritage  activities  held  in  the country and approved by Ministry of Tourism, Arts and Culture (MOTAC).    Tax  deduction  is  given on sponsorship expenses  of  up  to RM700,000 a year  and RM300,000  for expenses on foreign arts, cultural and heritage activities.  It is proposed to increase in tax deduction limit on expenses  incurred  by companies  to sponsor local art, cultural and heritage activities to RM1mil  a  year .  Effective date:  From year of assessment 2020   </vt:lpstr>
      <vt:lpstr>Review of  tax incentives for tourism sector                   </vt:lpstr>
      <vt:lpstr>Review of  tax incentives for other sectors                   </vt:lpstr>
      <vt:lpstr>Review of  tax incentives for other sectors                   </vt:lpstr>
      <vt:lpstr>Review of  tax incentives for other sectors                   </vt:lpstr>
      <vt:lpstr>PowerPoint Presentation</vt:lpstr>
      <vt:lpstr>Major exporter scheme  Current position: (a) Traders  can claim  a  drawback of sales  tax  paid on goods  imported  and those goods are subsequently exported;  (b) Manufacturing of exempt goods (for export purposes) can claim  an exemption  from paying sales tax on the importation of raw material, components  and packaging  materials  used in the  manufacturing  of  those goods.   New proposal It is proposed that  “Approved  Major  Exporter “  be introduced  under  the Sales  Tax Act, 2018.  Through the scheme, the approved traders  and  manufacturers  of  exempted  goods  are  eligible : (a)  for  100%  sales  tax exemption  on the importation  and  purchase  of goods  or  raw  materials  components  and  packaging  materials ;  and (b)  not required  to  determine  the  quantity  of  goods  to  be  exported  at  the  time  of  importation  or  purchase of  goods..  However,  sales  tax  will need to  be  paid  on: (a) the portion of  trading  goods  or  manufactured  exempted  goods  that  are  not  exported  or  sold  domestically,   based  on  the prescribed  formula  to  be released ; (b)  waste  or refuse  of  raw  materials ,  components  and  packaging  materials  used  for  the  manufacturing  of  exempted  goods  that  are  disposed  of  or  sold  in the  local  market.         Effective date:  From   1  July  2020   </vt:lpstr>
      <vt:lpstr>Improvement of  group relief  facility    Current position:  Group  relief  is provided  under  First  Schedule . Service  Tax  Regulations, 2018 ,  excluding  employment services  and  security  services.    However,   companies   are  not  able  to  avail  themselves  of  the group  when they  also provide  the  same taxable services   to persons  outside  the  group.     New proposal:  Group  relief   be  allowed  for  the  taxable  services  under  professional  group provided  by  a  company  to  a  3rd  party  who  is  not  within  the  same group  of   company.  This facility  is  subject to  a condition  that  the value  of services  are not  more  than  5%   of  the  total  value  of  services provided  by  the  company  within  12 months.    Effective date:  From   1  Jan 2020   </vt:lpstr>
      <vt:lpstr>Exemption on provision of  training and coaching services for disabled person  Current  position:  Effective  from  1 Jan 2019, training  and  coaching  services  have been categorised  as  taxable  services  under  Item 7, Group G,  First  Schedule, Service  Tax  Regulations,  2018 .  The training  and  coaching  services  are  subject to  a 6%  service  tax, except for services  provided  by: (a)  R&amp;D company as  well  as contract R&amp;D company  under Section 2,  Promotion of  Investment  Act, 1986; (b) approved research  institution under  Section  34B,   Income  Tax  Act, 1967; or (c ) Federal or  State  Government,  local  authorities  or  statutory  bodies..    New  proposal:  It  is  proposed  that  training  and  coaching  services  provided  to  persons  with  hearing,  visual ,  physical,  speech,  mental and learning  disabilities  be exempted  from  service  tax  where  they  are  provided  by: (a)  training  and  coaching  centres  registered  with  the  Ministry  of  Health  or   Department of  Social  Welfare ; or  (b)  training  and  coaching  centres  endorsed  by any  national  association  for  disabled  person  registered  with Registrar  of  Societies  Malaysia.   Effective date:  From   1  Jan 2020   </vt:lpstr>
      <vt:lpstr>PowerPoint Presentation</vt:lpstr>
      <vt:lpstr>Review of  export duty rate on crude palm oil   It is proposed  that  the  export duty  rate  on crude  palm  oil  will be revised as  follows:                     Effective date:  1 Jan 2020.  </vt:lpstr>
      <vt:lpstr>PowerPoint Presentation</vt:lpstr>
      <vt:lpstr>Stamp duty  exemption for Rent-To-Own (RTO) Scheme  Under  the RTO  scheme,  a housing  developer will transfer  the  residential  home identified  by tenant  to  financial  institution.   The  house will then be rented by  / transferred  to tenant.  Stamp duty  at an  ad valorem  rate  of  1%   to 4% is  imposed  on  the  instrument  of  transfer  at 2 levels.    It  is  proposed  that  100%  stamp  duty  exemption  be given on  the  instrument  of  transfer  for  first  resident  home  for priced  up  to  RM500,000  for  the  following  transactions:-  (a)  transfer  of  residential  home  from  housing  developer  to  financial  institution (For  SPA  executed  from  1 Jan  2020 to  31 Dec  2022) (b)  transfer  of  residential  home  from  financial  institution  to  buyer (For  rental  agreement  executed  from  1 Jan 2020  to 31 Dec  2022)  (*) the above  stamp  duty  exemption  is  subject  to :- (i) Financial  institution – to  obtain  approval  from  Bank  Negara  Malaysia;  and (ii)  Housing  developer s   - to register  with  National  Housing  Department (NHD) and  Ministry  of  Housing  and  Local  Government  (KPKT)     </vt:lpstr>
      <vt:lpstr>Stamp duty  remission  for  transfer  of  property  by  way of love and  affection  Current   position:  For  transfer  of  real  property  from  parents  to  children  and  vice  versa  by  way  of  love  and affection , stamp  duty  is  remitted  at  50%.    The  remission  is  given  to  Malaysian  citizen  and  non-citizen.  New  proposal:   It  is  proposed  that  the   stamp  duty  remission  of  50%  is  restricted  to  Malaysian  citizen  only.    Effective  date:   For  instrument of  property  transfer executed   from  1  Jan 2020   </vt:lpstr>
      <vt:lpstr>Stamp duty  on foreign  currency  loan  agreement  Current   position:  Currently,  conventional  and  Shariah-complaint  loan agreement  in foreign  currency are  subject  to  stamp  duty  at  an  ad valorem rate  of  RM5  for  every  RM1,000 of  the  loan  amount,  capped   at  RM500 on  each  loan  agreement.  New  proposal:   It  is  proposed  that  the   maximum  amount  of  stamp  duty  on  foreign  currency  loan  agreement  be  increased  from  RM500  to  RM2,000    Effective  date:   For  loan  agreement  executed   from  1  Jan 2020   </vt:lpstr>
      <vt:lpstr>PowerPoint Presentation</vt:lpstr>
      <vt:lpstr>Exemption of  entertainments  duty for  stage  performances  Current   position: 100%  exemption on  entertainment  duty  is  give n  to:- (a) stage  show  and  performance  for  charity  purposes; (b) stage  show  and  performance  by  foreign  artist s  of  international  standing  and  certified  by  Ministry  of  Communications  and  Multimedia  Malaysia  (KKMM); ( c) International  performance , exhibition,  fair  and  sports  competition  held  at  National  Sports  Complex,  Istana Budaya,  Balai  Seni   Lukis  Negara  and  Petronas  Philmonic  Hall; (d) Performance  by  local  artists  held  at  Bukit  Jalil  National  Sports  Complex  and  Bukit  Kiara  Sports  Complex; (e) Stage  performance  by  theatre   groups  held  at  Federal  Territory  of  KL,  Labuan  and  Putrajaya; and  (f)   Cultural  and  arts  performance   by  local  artists  held  at Federal  Territory  of  KL,  Labuan  and  Putrajaya.  Entertainment  rate  of  5%  is  imposed  on  stage  performance  held  by  local and  international  artists  that have not  been  certified  by  KKMM  New  proposal:  In  conjunction  with  Visit  Malaysia  2020,  it  is  proposed  that   100%  exemption  on  entertainments  duty  is  given  on  admission  tickets  for  stage  performance s  that  includes  concerts,  singing,  music,  dances  and  theatres.  This  includes  cultural and artistic  performances  by  local  and  international  artists  held  at  any  venue  in Federal  Territory  of  KL,  Labuan  and  Putrajaya.  Effective date:  From  1  Jan  2020  to  31  Dec  2020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BUDGET 2020</dc:title>
  <dc:creator>Karen</dc:creator>
  <cp:lastModifiedBy>Karen</cp:lastModifiedBy>
  <cp:revision>111</cp:revision>
  <dcterms:created xsi:type="dcterms:W3CDTF">2019-10-21T09:43:25Z</dcterms:created>
  <dcterms:modified xsi:type="dcterms:W3CDTF">2019-11-02T09:25:46Z</dcterms:modified>
</cp:coreProperties>
</file>